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34.png" ContentType="image/png"/>
  <Override PartName="/ppt/media/image4.png" ContentType="image/png"/>
  <Override PartName="/ppt/media/image16.png" ContentType="image/png"/>
  <Override PartName="/ppt/media/image33.png" ContentType="image/png"/>
  <Override PartName="/ppt/media/image3.png" ContentType="image/png"/>
  <Override PartName="/ppt/media/image15.png" ContentType="image/png"/>
  <Override PartName="/ppt/media/image32.png" ContentType="image/png"/>
  <Override PartName="/ppt/media/image2.png" ContentType="image/png"/>
  <Override PartName="/ppt/media/image14.png" ContentType="image/png"/>
  <Override PartName="/ppt/media/image31.png" ContentType="image/png"/>
  <Override PartName="/ppt/media/image66.png" ContentType="image/png"/>
  <Override PartName="/ppt/media/image28.png" ContentType="image/png"/>
  <Override PartName="/ppt/media/image65.png" ContentType="image/png"/>
  <Override PartName="/ppt/media/image27.png" ContentType="image/png"/>
  <Override PartName="/ppt/media/image64.png" ContentType="image/png"/>
  <Override PartName="/ppt/media/image26.png" ContentType="image/png"/>
  <Override PartName="/ppt/media/image63.png" ContentType="image/png"/>
  <Override PartName="/ppt/media/image25.png" ContentType="image/png"/>
  <Override PartName="/ppt/media/image62.png" ContentType="image/png"/>
  <Override PartName="/ppt/media/image24.png" ContentType="image/png"/>
  <Override PartName="/ppt/media/image61.png" ContentType="image/png"/>
  <Override PartName="/ppt/media/image59.png" ContentType="image/png"/>
  <Override PartName="/ppt/media/image22.png" ContentType="image/png"/>
  <Override PartName="/ppt/media/image57.png" ContentType="image/png"/>
  <Override PartName="/ppt/media/image20.png" ContentType="image/png"/>
  <Override PartName="/ppt/media/image60.png" ContentType="image/png"/>
  <Override PartName="/ppt/media/image23.png" ContentType="image/png"/>
  <Override PartName="/ppt/media/image58.png" ContentType="image/png"/>
  <Override PartName="/ppt/media/image21.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30.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DA6935F-0E83-4104-974E-62BC6990A6AF}" type="slidenum">
              <a:t>&lt;#&gt;</a:t>
            </a:fld>
          </a:p>
        </p:txBody>
      </p:sp>
      <p:sp>
        <p:nvSpPr>
          <p:cNvPr id="4" name="PlaceHolder 3"/>
          <p:cNvSpPr>
            <a:spLocks noGrp="1"/>
          </p:cNvSpPr>
          <p:nvPr>
            <p:ph type="dt" idx="3"/>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86E831E-0EB6-4441-9648-E72B1ABB772E}"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3B58542-3AF4-4940-9C82-16A2F951CEBD}" type="slidenum">
              <a:t>&lt;#&gt;</a:t>
            </a:fld>
          </a:p>
        </p:txBody>
      </p:sp>
      <p:sp>
        <p:nvSpPr>
          <p:cNvPr id="9" name="PlaceHolder 8"/>
          <p:cNvSpPr>
            <a:spLocks noGrp="1"/>
          </p:cNvSpPr>
          <p:nvPr>
            <p:ph type="dt" idx="3"/>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3D195F26-2CDC-485D-B61B-6855648F681B}" type="slidenum">
              <a:t>&lt;#&gt;</a:t>
            </a:fld>
          </a:p>
        </p:txBody>
      </p:sp>
      <p:sp>
        <p:nvSpPr>
          <p:cNvPr id="11" name="PlaceHolder 10"/>
          <p:cNvSpPr>
            <a:spLocks noGrp="1"/>
          </p:cNvSpPr>
          <p:nvPr>
            <p:ph type="dt" idx="3"/>
          </p:nvPr>
        </p:nvSpPr>
        <p:spPr/>
        <p:txBody>
          <a:bodyPr/>
          <a:p>
            <a:r>
              <a:rPr lang="es-MX"/>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6C05EA6-8088-47E5-8020-79F24C192948}" type="slidenum">
              <a:t>&lt;#&gt;</a:t>
            </a:fld>
          </a:p>
        </p:txBody>
      </p:sp>
      <p:sp>
        <p:nvSpPr>
          <p:cNvPr id="4" name="PlaceHolder 3"/>
          <p:cNvSpPr>
            <a:spLocks noGrp="1"/>
          </p:cNvSpPr>
          <p:nvPr>
            <p:ph type="dt" idx="6"/>
          </p:nvPr>
        </p:nvSpPr>
        <p:spPr/>
        <p:txBody>
          <a:bodyPr/>
          <a:p>
            <a:r>
              <a:rPr lang="es-MX"/>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A5F7FCD-202E-447E-8D66-188D50FDB432}"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6103BEF-65E2-459C-893B-FBA250F60A1E}"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E80BFFB-935C-4D3F-93E3-CF7DC2B4D329}"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28BAC60-00B3-484E-B0D3-B95F47A95449}"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AFAF489-BED3-4087-A521-8554056819E2}"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CE10DDE-3E4F-42E2-8DEF-B9DAC0A4C4B8}"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EF6D6EC-D7AE-4A66-8E3A-861D2D2382DD}"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DAE11FF-104C-45DC-9432-14D846E7ECB6}"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DB17226-FFA6-4BBF-A30B-8A6A6B58FE0C}"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69DB793-EB66-495D-9488-4A0619AC5686}"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CE9FE0ED-F3F9-4AB3-B326-9F516130AB0C}" type="slidenum">
              <a:t>&lt;#&gt;</a:t>
            </a:fld>
          </a:p>
        </p:txBody>
      </p:sp>
      <p:sp>
        <p:nvSpPr>
          <p:cNvPr id="9" name="PlaceHolder 8"/>
          <p:cNvSpPr>
            <a:spLocks noGrp="1"/>
          </p:cNvSpPr>
          <p:nvPr>
            <p:ph type="dt" idx="6"/>
          </p:nvPr>
        </p:nvSpPr>
        <p:spPr/>
        <p:txBody>
          <a:bodyPr/>
          <a:p>
            <a:r>
              <a:rPr lang="es-MX"/>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BFD45976-E03E-4B35-853C-4355AE6D6885}" type="slidenum">
              <a:t>&lt;#&gt;</a:t>
            </a:fld>
          </a:p>
        </p:txBody>
      </p:sp>
      <p:sp>
        <p:nvSpPr>
          <p:cNvPr id="11" name="PlaceHolder 10"/>
          <p:cNvSpPr>
            <a:spLocks noGrp="1"/>
          </p:cNvSpPr>
          <p:nvPr>
            <p:ph type="dt" idx="6"/>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8953C42-85DA-4BEE-9DF1-D6329AC036FA}"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141C3F6-F80E-47C7-8923-5F5364635540}"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9A60D44-C792-4A06-AB08-10E005505A54}"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AB56842-DBB4-4190-9411-0C6CD58A450E}"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F3D6528-8C63-4956-8F5C-240D6469DDCB}"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s-MX" sz="3200" spc="-1" strike="noStrike">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BD4B7C3-3823-483C-99C6-9217A4A18756}"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s-MX" sz="3200" spc="-1" strike="noStrike">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ACE62AC-2252-482F-A94E-A5C88D8D01DE}" type="slidenum">
              <a:t>&lt;#&gt;</a:t>
            </a:fld>
          </a:p>
        </p:txBody>
      </p:sp>
      <p:sp>
        <p:nvSpPr>
          <p:cNvPr id="8" name="PlaceHolder 7"/>
          <p:cNvSpPr>
            <a:spLocks noGrp="1"/>
          </p:cNvSpPr>
          <p:nvPr>
            <p:ph type="dt" idx="3"/>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89240" cy="38484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1" name="PlaceHolder 2"/>
          <p:cNvSpPr>
            <a:spLocks noGrp="1"/>
          </p:cNvSpPr>
          <p:nvPr>
            <p:ph type="sldNum" idx="2"/>
          </p:nvPr>
        </p:nvSpPr>
        <p:spPr>
          <a:xfrm>
            <a:off x="7227360" y="5165280"/>
            <a:ext cx="2342520" cy="38484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E638E147-955E-4B6F-B3BD-4B7A29B9C5C1}" type="slidenum">
              <a:rPr b="0" lang="es-MX" sz="1400" spc="-1" strike="noStrike">
                <a:latin typeface="Times New Roman"/>
              </a:rPr>
              <a:t>&lt;número&gt;</a:t>
            </a:fld>
            <a:endParaRPr b="0" lang="es-MX" sz="1400" spc="-1" strike="noStrike">
              <a:latin typeface="Times New Roman"/>
            </a:endParaRPr>
          </a:p>
        </p:txBody>
      </p:sp>
      <p:sp>
        <p:nvSpPr>
          <p:cNvPr id="2" name="PlaceHolder 3"/>
          <p:cNvSpPr>
            <a:spLocks noGrp="1"/>
          </p:cNvSpPr>
          <p:nvPr>
            <p:ph type="dt" idx="3"/>
          </p:nvPr>
        </p:nvSpPr>
        <p:spPr>
          <a:xfrm>
            <a:off x="504000" y="5165280"/>
            <a:ext cx="2342520" cy="38484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a:t>
            </a:r>
            <a:r>
              <a:rPr b="0" lang="es-MX" sz="4400" spc="-1" strike="noStrike">
                <a:latin typeface="Arial"/>
              </a:rPr>
              <a:t>u</a:t>
            </a:r>
            <a:r>
              <a:rPr b="0" lang="es-MX" sz="4400" spc="-1" strike="noStrike">
                <a:latin typeface="Arial"/>
              </a:rPr>
              <a:t>l</a:t>
            </a:r>
            <a:r>
              <a:rPr b="0" lang="es-MX" sz="4400" spc="-1" strike="noStrike">
                <a:latin typeface="Arial"/>
              </a:rPr>
              <a:t>s</a:t>
            </a:r>
            <a:r>
              <a:rPr b="0" lang="es-MX" sz="4400" spc="-1" strike="noStrike">
                <a:latin typeface="Arial"/>
              </a:rPr>
              <a:t>e</a:t>
            </a:r>
            <a:r>
              <a:rPr b="0" lang="es-MX" sz="4400" spc="-1" strike="noStrike">
                <a:latin typeface="Arial"/>
              </a:rPr>
              <a:t> </a:t>
            </a:r>
            <a:r>
              <a:rPr b="0" lang="es-MX" sz="4400" spc="-1" strike="noStrike">
                <a:latin typeface="Arial"/>
              </a:rPr>
              <a:t>p</a:t>
            </a:r>
            <a:r>
              <a:rPr b="0" lang="es-MX" sz="4400" spc="-1" strike="noStrike">
                <a:latin typeface="Arial"/>
              </a:rPr>
              <a:t>a</a:t>
            </a:r>
            <a:r>
              <a:rPr b="0" lang="es-MX" sz="4400" spc="-1" strike="noStrike">
                <a:latin typeface="Arial"/>
              </a:rPr>
              <a:t>r</a:t>
            </a:r>
            <a:r>
              <a:rPr b="0" lang="es-MX" sz="4400" spc="-1" strike="noStrike">
                <a:latin typeface="Arial"/>
              </a:rPr>
              <a:t>a</a:t>
            </a:r>
            <a:r>
              <a:rPr b="0" lang="es-MX" sz="4400" spc="-1" strike="noStrike">
                <a:latin typeface="Arial"/>
              </a:rPr>
              <a:t> </a:t>
            </a:r>
            <a:r>
              <a:rPr b="0" lang="es-MX" sz="4400" spc="-1" strike="noStrike">
                <a:latin typeface="Arial"/>
              </a:rPr>
              <a:t>e</a:t>
            </a:r>
            <a:r>
              <a:rPr b="0" lang="es-MX" sz="4400" spc="-1" strike="noStrike">
                <a:latin typeface="Arial"/>
              </a:rPr>
              <a:t>d</a:t>
            </a:r>
            <a:r>
              <a:rPr b="0" lang="es-MX" sz="4400" spc="-1" strike="noStrike">
                <a:latin typeface="Arial"/>
              </a:rPr>
              <a:t>i</a:t>
            </a:r>
            <a:r>
              <a:rPr b="0" lang="es-MX" sz="4400" spc="-1" strike="noStrike">
                <a:latin typeface="Arial"/>
              </a:rPr>
              <a:t>t</a:t>
            </a:r>
            <a:r>
              <a:rPr b="0" lang="es-MX" sz="4400" spc="-1" strike="noStrike">
                <a:latin typeface="Arial"/>
              </a:rPr>
              <a:t>a</a:t>
            </a:r>
            <a:r>
              <a:rPr b="0" lang="es-MX" sz="4400" spc="-1" strike="noStrike">
                <a:latin typeface="Arial"/>
              </a:rPr>
              <a:t>r</a:t>
            </a:r>
            <a:r>
              <a:rPr b="0" lang="es-MX" sz="4400" spc="-1" strike="noStrike">
                <a:latin typeface="Arial"/>
              </a:rPr>
              <a:t> </a:t>
            </a:r>
            <a:r>
              <a:rPr b="0" lang="es-MX" sz="4400" spc="-1" strike="noStrike">
                <a:latin typeface="Arial"/>
              </a:rPr>
              <a:t>e</a:t>
            </a:r>
            <a:r>
              <a:rPr b="0" lang="es-MX" sz="4400" spc="-1" strike="noStrike">
                <a:latin typeface="Arial"/>
              </a:rPr>
              <a:t>l</a:t>
            </a:r>
            <a:r>
              <a:rPr b="0" lang="es-MX" sz="4400" spc="-1" strike="noStrike">
                <a:latin typeface="Arial"/>
              </a:rPr>
              <a:t> </a:t>
            </a:r>
            <a:r>
              <a:rPr b="0" lang="es-MX" sz="4400" spc="-1" strike="noStrike">
                <a:latin typeface="Arial"/>
              </a:rPr>
              <a:t>f</a:t>
            </a:r>
            <a:r>
              <a:rPr b="0" lang="es-MX" sz="4400" spc="-1" strike="noStrike">
                <a:latin typeface="Arial"/>
              </a:rPr>
              <a:t>o</a:t>
            </a:r>
            <a:r>
              <a:rPr b="0" lang="es-MX" sz="4400" spc="-1" strike="noStrike">
                <a:latin typeface="Arial"/>
              </a:rPr>
              <a:t>r</a:t>
            </a:r>
            <a:r>
              <a:rPr b="0" lang="es-MX" sz="4400" spc="-1" strike="noStrike">
                <a:latin typeface="Arial"/>
              </a:rPr>
              <a:t>m</a:t>
            </a:r>
            <a:r>
              <a:rPr b="0" lang="es-MX" sz="4400" spc="-1" strike="noStrike">
                <a:latin typeface="Arial"/>
              </a:rPr>
              <a:t>a</a:t>
            </a:r>
            <a:r>
              <a:rPr b="0" lang="es-MX" sz="4400" spc="-1" strike="noStrike">
                <a:latin typeface="Arial"/>
              </a:rPr>
              <a:t>t</a:t>
            </a:r>
            <a:r>
              <a:rPr b="0" lang="es-MX" sz="4400" spc="-1" strike="noStrike">
                <a:latin typeface="Arial"/>
              </a:rPr>
              <a:t>o</a:t>
            </a:r>
            <a:r>
              <a:rPr b="0" lang="es-MX" sz="4400" spc="-1" strike="noStrike">
                <a:latin typeface="Arial"/>
              </a:rPr>
              <a:t> </a:t>
            </a:r>
            <a:r>
              <a:rPr b="0" lang="es-MX" sz="4400" spc="-1" strike="noStrike">
                <a:latin typeface="Arial"/>
              </a:rPr>
              <a:t>d</a:t>
            </a:r>
            <a:r>
              <a:rPr b="0" lang="es-MX" sz="4400" spc="-1" strike="noStrike">
                <a:latin typeface="Arial"/>
              </a:rPr>
              <a:t>e</a:t>
            </a:r>
            <a:r>
              <a:rPr b="0" lang="es-MX" sz="4400" spc="-1" strike="noStrike">
                <a:latin typeface="Arial"/>
              </a:rPr>
              <a:t>l</a:t>
            </a:r>
            <a:r>
              <a:rPr b="0" lang="es-MX" sz="4400" spc="-1" strike="noStrike">
                <a:latin typeface="Arial"/>
              </a:rPr>
              <a:t> </a:t>
            </a:r>
            <a:r>
              <a:rPr b="0" lang="es-MX" sz="4400" spc="-1" strike="noStrike">
                <a:latin typeface="Arial"/>
              </a:rPr>
              <a:t>t</a:t>
            </a:r>
            <a:r>
              <a:rPr b="0" lang="es-MX" sz="4400" spc="-1" strike="noStrike">
                <a:latin typeface="Arial"/>
              </a:rPr>
              <a:t>e</a:t>
            </a:r>
            <a:r>
              <a:rPr b="0" lang="es-MX" sz="4400" spc="-1" strike="noStrike">
                <a:latin typeface="Arial"/>
              </a:rPr>
              <a:t>x</a:t>
            </a:r>
            <a:r>
              <a:rPr b="0" lang="es-MX" sz="4400" spc="-1" strike="noStrike">
                <a:latin typeface="Arial"/>
              </a:rPr>
              <a:t>t</a:t>
            </a:r>
            <a:r>
              <a:rPr b="0" lang="es-MX" sz="4400" spc="-1" strike="noStrike">
                <a:latin typeface="Arial"/>
              </a:rPr>
              <a:t>o</a:t>
            </a:r>
            <a:r>
              <a:rPr b="0" lang="es-MX" sz="4400" spc="-1" strike="noStrike">
                <a:latin typeface="Arial"/>
              </a:rPr>
              <a:t> </a:t>
            </a:r>
            <a:r>
              <a:rPr b="0" lang="es-MX" sz="4400" spc="-1" strike="noStrike">
                <a:latin typeface="Arial"/>
              </a:rPr>
              <a:t>d</a:t>
            </a:r>
            <a:r>
              <a:rPr b="0" lang="es-MX" sz="4400" spc="-1" strike="noStrike">
                <a:latin typeface="Arial"/>
              </a:rPr>
              <a:t>e</a:t>
            </a:r>
            <a:r>
              <a:rPr b="0" lang="es-MX" sz="4400" spc="-1" strike="noStrike">
                <a:latin typeface="Arial"/>
              </a:rPr>
              <a:t> </a:t>
            </a:r>
            <a:r>
              <a:rPr b="0" lang="es-MX" sz="4400" spc="-1" strike="noStrike">
                <a:latin typeface="Arial"/>
              </a:rPr>
              <a:t>t</a:t>
            </a:r>
            <a:r>
              <a:rPr b="0" lang="es-MX" sz="4400" spc="-1" strike="noStrike">
                <a:latin typeface="Arial"/>
              </a:rPr>
              <a:t>í</a:t>
            </a:r>
            <a:r>
              <a:rPr b="0" lang="es-MX" sz="4400" spc="-1" strike="noStrike">
                <a:latin typeface="Arial"/>
              </a:rPr>
              <a:t>t</a:t>
            </a:r>
            <a:r>
              <a:rPr b="0" lang="es-MX" sz="4400" spc="-1" strike="noStrike">
                <a:latin typeface="Arial"/>
              </a:rPr>
              <a:t>u</a:t>
            </a:r>
            <a:r>
              <a:rPr b="0" lang="es-MX" sz="4400" spc="-1" strike="noStrike">
                <a:latin typeface="Arial"/>
              </a:rPr>
              <a:t>l</a:t>
            </a:r>
            <a:r>
              <a:rPr b="0" lang="es-MX" sz="4400" spc="-1" strike="noStrike">
                <a:latin typeface="Arial"/>
              </a:rPr>
              <a:t>o</a:t>
            </a:r>
            <a:endParaRPr b="0" lang="es-MX" sz="4400" spc="-1" strike="noStrike">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ftr" idx="4"/>
          </p:nvPr>
        </p:nvSpPr>
        <p:spPr>
          <a:xfrm>
            <a:off x="3447360" y="5165280"/>
            <a:ext cx="3189240" cy="384840"/>
          </a:xfrm>
          <a:prstGeom prst="rect">
            <a:avLst/>
          </a:prstGeom>
          <a:noFill/>
          <a:ln w="0">
            <a:noFill/>
          </a:ln>
        </p:spPr>
        <p:txBody>
          <a:bodyPr lIns="0" rIns="0" tIns="0" bIns="0" anchor="t">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42" name="PlaceHolder 2"/>
          <p:cNvSpPr>
            <a:spLocks noGrp="1"/>
          </p:cNvSpPr>
          <p:nvPr>
            <p:ph type="sldNum" idx="5"/>
          </p:nvPr>
        </p:nvSpPr>
        <p:spPr>
          <a:xfrm>
            <a:off x="7227360" y="5165280"/>
            <a:ext cx="2342520" cy="384840"/>
          </a:xfrm>
          <a:prstGeom prst="rect">
            <a:avLst/>
          </a:prstGeom>
          <a:noFill/>
          <a:ln w="0">
            <a:noFill/>
          </a:ln>
        </p:spPr>
        <p:txBody>
          <a:bodyPr lIns="0" rIns="0" tIns="0" bIns="0" anchor="t">
            <a:noAutofit/>
          </a:bodyPr>
          <a:lstStyle>
            <a:lvl1pPr algn="r">
              <a:lnSpc>
                <a:spcPct val="100000"/>
              </a:lnSpc>
              <a:buNone/>
              <a:defRPr b="0" lang="es-MX" sz="1400" spc="-1" strike="noStrike">
                <a:latin typeface="Times New Roman"/>
              </a:defRPr>
            </a:lvl1pPr>
          </a:lstStyle>
          <a:p>
            <a:pPr algn="r">
              <a:lnSpc>
                <a:spcPct val="100000"/>
              </a:lnSpc>
              <a:buNone/>
            </a:pPr>
            <a:fld id="{414CFC35-49E4-4EB5-A6B3-AE2DBFB3A75E}" type="slidenum">
              <a:rPr b="0" lang="es-MX" sz="1400" spc="-1" strike="noStrike">
                <a:latin typeface="Times New Roman"/>
              </a:rPr>
              <a:t>&lt;número&gt;</a:t>
            </a:fld>
            <a:endParaRPr b="0" lang="es-MX" sz="1400" spc="-1" strike="noStrike">
              <a:latin typeface="Times New Roman"/>
            </a:endParaRPr>
          </a:p>
        </p:txBody>
      </p:sp>
      <p:sp>
        <p:nvSpPr>
          <p:cNvPr id="43" name="PlaceHolder 3"/>
          <p:cNvSpPr>
            <a:spLocks noGrp="1"/>
          </p:cNvSpPr>
          <p:nvPr>
            <p:ph type="dt" idx="6"/>
          </p:nvPr>
        </p:nvSpPr>
        <p:spPr>
          <a:xfrm>
            <a:off x="504000" y="5165280"/>
            <a:ext cx="2342520" cy="384840"/>
          </a:xfrm>
          <a:prstGeom prst="rect">
            <a:avLst/>
          </a:prstGeom>
          <a:noFill/>
          <a:ln w="0">
            <a:noFill/>
          </a:ln>
        </p:spPr>
        <p:txBody>
          <a:bodyPr lIns="0" rIns="0" tIns="0" bIns="0" anchor="t">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rpubs.com/alexisrangel/Modelo_1_pf_lm" TargetMode="External"/><Relationship Id="rId3" Type="http://schemas.openxmlformats.org/officeDocument/2006/relationships/hyperlink" Target="https://rpubs.com/alexisrangel/Modelo_2_pf_lm" TargetMode="External"/><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hyperlink" Target="https://rpubs.com/alexisrangel/predicciones_fp_lm" TargetMode="External"/><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hyperlink" Target="https://rpubs.com/alexisrangel/EMA_pf_ml"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hyperlink" Target="https://pdfs.semanticscholar.org/24f6/a684dd840e95df2875c23a8ca786dbfccae0.pdf" TargetMode="External"/><Relationship Id="rId3" Type="http://schemas.openxmlformats.org/officeDocument/2006/relationships/hyperlink" Target="https://www.cienciadedatos.net/documentos/30_cross-validation_oneleaveout_bootstrap" TargetMode="External"/><Relationship Id="rId4" Type="http://schemas.openxmlformats.org/officeDocument/2006/relationships/hyperlink" Target="https://github.com/alexisrangelcalvo/FP-LM-MAEA-UJED-1S" TargetMode="External"/><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rpubs.com/alexisrangel/EDA_pf_ml" TargetMode="External"/><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rpubs.com/alexisrangel/EDA_pf_ml"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0" y="360"/>
            <a:ext cx="10074240" cy="5663880"/>
          </a:xfrm>
          <a:prstGeom prst="rect">
            <a:avLst/>
          </a:prstGeom>
          <a:ln w="0">
            <a:noFill/>
          </a:ln>
        </p:spPr>
      </p:pic>
      <p:sp>
        <p:nvSpPr>
          <p:cNvPr id="83" name=""/>
          <p:cNvSpPr/>
          <p:nvPr/>
        </p:nvSpPr>
        <p:spPr>
          <a:xfrm>
            <a:off x="1980000" y="1440000"/>
            <a:ext cx="7014240" cy="714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Proyecto: </a:t>
            </a:r>
            <a:r>
              <a:rPr b="0" lang="es-MX" sz="2200" spc="-1" strike="noStrike">
                <a:solidFill>
                  <a:srgbClr val="000000"/>
                </a:solidFill>
                <a:latin typeface="Arial"/>
                <a:ea typeface="DejaVu Sans"/>
              </a:rPr>
              <a:t>Modelo de regresión logística múltiple</a:t>
            </a:r>
            <a:endParaRPr b="0" lang="es-MX" sz="2200" spc="-1" strike="noStrike">
              <a:latin typeface="Arial"/>
            </a:endParaRPr>
          </a:p>
        </p:txBody>
      </p:sp>
      <p:sp>
        <p:nvSpPr>
          <p:cNvPr id="84" name=""/>
          <p:cNvSpPr/>
          <p:nvPr/>
        </p:nvSpPr>
        <p:spPr>
          <a:xfrm>
            <a:off x="2520000" y="2160000"/>
            <a:ext cx="5034240" cy="397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Facultad de Ciencias Exactas UJED</a:t>
            </a:r>
            <a:endParaRPr b="0" lang="es-MX" sz="2200" spc="-1" strike="noStrike">
              <a:latin typeface="Arial"/>
            </a:endParaRPr>
          </a:p>
        </p:txBody>
      </p:sp>
      <p:sp>
        <p:nvSpPr>
          <p:cNvPr id="85" name=""/>
          <p:cNvSpPr/>
          <p:nvPr/>
        </p:nvSpPr>
        <p:spPr>
          <a:xfrm>
            <a:off x="2772000" y="2880000"/>
            <a:ext cx="4674240" cy="397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Maestría en Estadística Aplicada</a:t>
            </a:r>
            <a:endParaRPr b="0" lang="es-MX" sz="2200" spc="-1" strike="noStrike">
              <a:latin typeface="Arial"/>
            </a:endParaRPr>
          </a:p>
        </p:txBody>
      </p:sp>
      <p:sp>
        <p:nvSpPr>
          <p:cNvPr id="86" name=""/>
          <p:cNvSpPr/>
          <p:nvPr/>
        </p:nvSpPr>
        <p:spPr>
          <a:xfrm>
            <a:off x="3312000" y="3822840"/>
            <a:ext cx="3414240" cy="397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Curso: </a:t>
            </a:r>
            <a:r>
              <a:rPr b="0" lang="es-MX" sz="2200" spc="-1" strike="noStrike">
                <a:solidFill>
                  <a:srgbClr val="000000"/>
                </a:solidFill>
                <a:latin typeface="Arial"/>
                <a:ea typeface="DejaVu Sans"/>
              </a:rPr>
              <a:t>Modelos lineales</a:t>
            </a:r>
            <a:endParaRPr b="0" lang="es-MX" sz="2200" spc="-1" strike="noStrike">
              <a:latin typeface="Arial"/>
            </a:endParaRPr>
          </a:p>
        </p:txBody>
      </p:sp>
      <p:sp>
        <p:nvSpPr>
          <p:cNvPr id="87" name=""/>
          <p:cNvSpPr/>
          <p:nvPr/>
        </p:nvSpPr>
        <p:spPr>
          <a:xfrm>
            <a:off x="2772000" y="4320000"/>
            <a:ext cx="4854240" cy="714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2200" spc="-1" strike="noStrike">
                <a:solidFill>
                  <a:srgbClr val="000000"/>
                </a:solidFill>
                <a:latin typeface="Arial"/>
                <a:ea typeface="DejaVu Sans"/>
              </a:rPr>
              <a:t>Maestrando: </a:t>
            </a:r>
            <a:r>
              <a:rPr b="0" lang="es-MX" sz="2200" spc="-1" strike="noStrike">
                <a:solidFill>
                  <a:srgbClr val="000000"/>
                </a:solidFill>
                <a:latin typeface="Arial"/>
                <a:ea typeface="DejaVu Sans"/>
              </a:rPr>
              <a:t>Alexis Rangel Calvo</a:t>
            </a:r>
            <a:endParaRPr b="0" lang="es-MX" sz="2200" spc="-1" strike="noStrike">
              <a:latin typeface="Arial"/>
            </a:endParaRPr>
          </a:p>
          <a:p>
            <a:pPr>
              <a:lnSpc>
                <a:spcPct val="100000"/>
              </a:lnSpc>
              <a:buNone/>
            </a:pPr>
            <a:endParaRPr b="0" lang="es-MX" sz="1500" spc="-1" strike="noStrike">
              <a:latin typeface="Arial"/>
            </a:endParaRPr>
          </a:p>
          <a:p>
            <a:pPr>
              <a:lnSpc>
                <a:spcPct val="100000"/>
              </a:lnSpc>
              <a:buNone/>
            </a:pPr>
            <a:r>
              <a:rPr b="1" lang="es-MX" sz="1500" spc="-1" strike="noStrike">
                <a:solidFill>
                  <a:srgbClr val="000000"/>
                </a:solidFill>
                <a:latin typeface="Arial"/>
                <a:ea typeface="DejaVu Sans"/>
              </a:rPr>
              <a:t>            </a:t>
            </a:r>
            <a:r>
              <a:rPr b="1" lang="es-MX" sz="1500" spc="-1" strike="noStrike">
                <a:solidFill>
                  <a:srgbClr val="000000"/>
                </a:solidFill>
                <a:latin typeface="Arial"/>
                <a:ea typeface="DejaVu Sans"/>
              </a:rPr>
              <a:t>Presentado:</a:t>
            </a:r>
            <a:r>
              <a:rPr b="0" lang="es-MX" sz="1500" spc="-1" strike="noStrike">
                <a:solidFill>
                  <a:srgbClr val="000000"/>
                </a:solidFill>
                <a:latin typeface="Arial"/>
                <a:ea typeface="DejaVu Sans"/>
              </a:rPr>
              <a:t> 6 de Mayo del 2023</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0" y="12240"/>
            <a:ext cx="10074240" cy="5663880"/>
          </a:xfrm>
          <a:prstGeom prst="rect">
            <a:avLst/>
          </a:prstGeom>
          <a:ln w="0">
            <a:noFill/>
          </a:ln>
        </p:spPr>
      </p:pic>
      <p:sp>
        <p:nvSpPr>
          <p:cNvPr id="109"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EL PROCESO DE MODELADO:</a:t>
            </a:r>
            <a:endParaRPr b="0" lang="es-MX" sz="1800" spc="-1" strike="noStrike">
              <a:latin typeface="Arial"/>
            </a:endParaRPr>
          </a:p>
          <a:p>
            <a:pPr>
              <a:lnSpc>
                <a:spcPct val="100000"/>
              </a:lnSpc>
              <a:buNone/>
            </a:pPr>
            <a:endParaRPr b="0" lang="es-MX" sz="1800" spc="-1" strike="noStrike">
              <a:latin typeface="Arial"/>
            </a:endParaRPr>
          </a:p>
        </p:txBody>
      </p:sp>
      <p:sp>
        <p:nvSpPr>
          <p:cNvPr id="110"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ambos estudios, se ajustaron 6 diferentes modelos (tres por cada modelado), con la finalidad de comparar en cada modelado cada modelo mediante el estadístico de prueba MSPR, la exactitud de la clasificación por matriz y la media estimada por </a:t>
            </a:r>
            <a:r>
              <a:rPr b="0" lang="es-MX" sz="1800" spc="-1" strike="noStrike" u="sng">
                <a:solidFill>
                  <a:srgbClr val="000000"/>
                </a:solidFill>
                <a:uFillTx/>
                <a:latin typeface="Arial"/>
                <a:ea typeface="DejaVu Sans"/>
              </a:rPr>
              <a:t>bootsrapping</a:t>
            </a:r>
            <a:r>
              <a:rPr b="0" lang="es-MX" sz="1800" spc="-1" strike="noStrike">
                <a:solidFill>
                  <a:srgbClr val="000000"/>
                </a:solidFill>
                <a:latin typeface="Arial"/>
                <a:ea typeface="DejaVu Sans"/>
              </a:rPr>
              <a:t> en 10 mil simulaciones.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Modelado 1 y Modelado 2 realizado, por favor consulta los rmarkdown publicados en rpubs: </a:t>
            </a:r>
            <a:r>
              <a:rPr b="0" i="1" lang="es-MX" sz="1400" spc="-1" strike="noStrike" u="sng">
                <a:solidFill>
                  <a:srgbClr val="0000ff"/>
                </a:solidFill>
                <a:uFillTx/>
                <a:latin typeface="Arial"/>
                <a:ea typeface="DejaVu Sans"/>
                <a:hlinkClick r:id="rId2"/>
              </a:rPr>
              <a:t>https://rpubs.com/alexisrangel/Modelo_1_pf_lm</a:t>
            </a:r>
            <a:r>
              <a:rPr b="0" i="1" lang="es-MX" sz="1400" spc="-1" strike="noStrike">
                <a:solidFill>
                  <a:srgbClr val="000000"/>
                </a:solidFill>
                <a:latin typeface="Arial"/>
                <a:ea typeface="DejaVu Sans"/>
              </a:rPr>
              <a:t> y </a:t>
            </a:r>
            <a:r>
              <a:rPr b="0" i="1" lang="es-MX" sz="1400" spc="-1" strike="noStrike" u="sng">
                <a:solidFill>
                  <a:srgbClr val="0000ff"/>
                </a:solidFill>
                <a:uFillTx/>
                <a:latin typeface="Arial"/>
                <a:ea typeface="DejaVu Sans"/>
                <a:hlinkClick r:id="rId3"/>
              </a:rPr>
              <a:t>https://rpubs.com/alexisrangel/Modelo_2_pf_lm</a:t>
            </a:r>
            <a:r>
              <a:rPr b="0" i="1" lang="es-MX" sz="1400" spc="-1" strike="noStrike">
                <a:solidFill>
                  <a:srgbClr val="000000"/>
                </a:solidFill>
                <a:latin typeface="Arial"/>
                <a:ea typeface="DejaVu Sans"/>
              </a:rPr>
              <a:t> </a:t>
            </a:r>
            <a:endParaRPr b="0" lang="es-MX" sz="14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0" y="12240"/>
            <a:ext cx="10074240" cy="5663880"/>
          </a:xfrm>
          <a:prstGeom prst="rect">
            <a:avLst/>
          </a:prstGeom>
          <a:ln w="0">
            <a:noFill/>
          </a:ln>
        </p:spPr>
      </p:pic>
      <p:sp>
        <p:nvSpPr>
          <p:cNvPr id="112"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DEL MODELO: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Dado que los conjuntos de entrenamiento empleados para cada modelado tienen diferente tamaño, el único estadístico de prueba que se podría comparar entre estos es la exactitud que nos arroja la matriz de confusión dado que la finalidad del modelo es clasificar correctamente cada observación. En este caso, los métodos de validación cruzada por k pliegues y el estadístico MSPR, como la estimación media de resultados vía bootstraping resulta solamente tener utilidad para análisis del modelo dentro de cada modelado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 evaluar cada uno de los modelados, mediante la exactitud clasificadora por matriz de confusión, concluíamos que el mejor par de modelos de los disponibles es el modelado 1, donde los modelos entrenaron con el conjunto de entrenamiento completo y poseen 6 variables explicativas sin interacciones.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0" y="12240"/>
            <a:ext cx="10074240" cy="5663880"/>
          </a:xfrm>
          <a:prstGeom prst="rect">
            <a:avLst/>
          </a:prstGeom>
          <a:ln w="0">
            <a:noFill/>
          </a:ln>
        </p:spPr>
      </p:pic>
      <p:sp>
        <p:nvSpPr>
          <p:cNvPr id="114"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SELECCION DE VARIABLES Y VALIDACIÓN CRUZADA POR K PLIEGUES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0" y="12600"/>
            <a:ext cx="10074240" cy="5663880"/>
          </a:xfrm>
          <a:prstGeom prst="rect">
            <a:avLst/>
          </a:prstGeom>
          <a:ln w="0">
            <a:noFill/>
          </a:ln>
        </p:spPr>
      </p:pic>
      <p:sp>
        <p:nvSpPr>
          <p:cNvPr id="116" name=""/>
          <p:cNvSpPr/>
          <p:nvPr/>
        </p:nvSpPr>
        <p:spPr>
          <a:xfrm>
            <a:off x="83520" y="2448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17" name=""/>
          <p:cNvSpPr/>
          <p:nvPr/>
        </p:nvSpPr>
        <p:spPr>
          <a:xfrm>
            <a:off x="72000" y="393012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18" name="" descr=""/>
          <p:cNvPicPr/>
          <p:nvPr/>
        </p:nvPicPr>
        <p:blipFill>
          <a:blip r:embed="rId2"/>
          <a:stretch/>
        </p:blipFill>
        <p:spPr>
          <a:xfrm>
            <a:off x="7200" y="1116000"/>
            <a:ext cx="6292800" cy="999720"/>
          </a:xfrm>
          <a:prstGeom prst="rect">
            <a:avLst/>
          </a:prstGeom>
          <a:ln w="0">
            <a:noFill/>
          </a:ln>
        </p:spPr>
      </p:pic>
      <p:pic>
        <p:nvPicPr>
          <p:cNvPr id="119" name="" descr=""/>
          <p:cNvPicPr/>
          <p:nvPr/>
        </p:nvPicPr>
        <p:blipFill>
          <a:blip r:embed="rId3"/>
          <a:stretch/>
        </p:blipFill>
        <p:spPr>
          <a:xfrm>
            <a:off x="-36000" y="2808000"/>
            <a:ext cx="6408360" cy="900000"/>
          </a:xfrm>
          <a:prstGeom prst="rect">
            <a:avLst/>
          </a:prstGeom>
          <a:ln w="0">
            <a:noFill/>
          </a:ln>
        </p:spPr>
      </p:pic>
      <p:pic>
        <p:nvPicPr>
          <p:cNvPr id="120" name="" descr=""/>
          <p:cNvPicPr/>
          <p:nvPr/>
        </p:nvPicPr>
        <p:blipFill>
          <a:blip r:embed="rId4"/>
          <a:stretch/>
        </p:blipFill>
        <p:spPr>
          <a:xfrm>
            <a:off x="5391360" y="3394080"/>
            <a:ext cx="980640" cy="313920"/>
          </a:xfrm>
          <a:prstGeom prst="rect">
            <a:avLst/>
          </a:prstGeom>
          <a:ln w="0">
            <a:noFill/>
          </a:ln>
        </p:spPr>
      </p:pic>
      <p:pic>
        <p:nvPicPr>
          <p:cNvPr id="121" name="" descr=""/>
          <p:cNvPicPr/>
          <p:nvPr/>
        </p:nvPicPr>
        <p:blipFill>
          <a:blip r:embed="rId5"/>
          <a:stretch/>
        </p:blipFill>
        <p:spPr>
          <a:xfrm>
            <a:off x="5319360" y="1765800"/>
            <a:ext cx="980640" cy="313920"/>
          </a:xfrm>
          <a:prstGeom prst="rect">
            <a:avLst/>
          </a:prstGeom>
          <a:ln w="0">
            <a:noFill/>
          </a:ln>
        </p:spPr>
      </p:pic>
      <p:pic>
        <p:nvPicPr>
          <p:cNvPr id="122" name="" descr=""/>
          <p:cNvPicPr/>
          <p:nvPr/>
        </p:nvPicPr>
        <p:blipFill>
          <a:blip r:embed="rId6"/>
          <a:stretch/>
        </p:blipFill>
        <p:spPr>
          <a:xfrm>
            <a:off x="0" y="4320000"/>
            <a:ext cx="6341760" cy="1011240"/>
          </a:xfrm>
          <a:prstGeom prst="rect">
            <a:avLst/>
          </a:prstGeom>
          <a:ln w="0">
            <a:noFill/>
          </a:ln>
        </p:spPr>
      </p:pic>
      <p:pic>
        <p:nvPicPr>
          <p:cNvPr id="123" name="" descr=""/>
          <p:cNvPicPr/>
          <p:nvPr/>
        </p:nvPicPr>
        <p:blipFill>
          <a:blip r:embed="rId7"/>
          <a:stretch/>
        </p:blipFill>
        <p:spPr>
          <a:xfrm>
            <a:off x="5361120" y="5083920"/>
            <a:ext cx="980640" cy="247320"/>
          </a:xfrm>
          <a:prstGeom prst="rect">
            <a:avLst/>
          </a:prstGeom>
          <a:ln w="0">
            <a:noFill/>
          </a:ln>
        </p:spPr>
      </p:pic>
      <p:pic>
        <p:nvPicPr>
          <p:cNvPr id="124" name="" descr=""/>
          <p:cNvPicPr/>
          <p:nvPr/>
        </p:nvPicPr>
        <p:blipFill>
          <a:blip r:embed="rId8"/>
          <a:stretch/>
        </p:blipFill>
        <p:spPr>
          <a:xfrm>
            <a:off x="6480000" y="2700000"/>
            <a:ext cx="3420000" cy="1347840"/>
          </a:xfrm>
          <a:prstGeom prst="rect">
            <a:avLst/>
          </a:prstGeom>
          <a:ln w="0">
            <a:noFill/>
          </a:ln>
        </p:spPr>
      </p:pic>
      <p:pic>
        <p:nvPicPr>
          <p:cNvPr id="125" name="" descr=""/>
          <p:cNvPicPr/>
          <p:nvPr/>
        </p:nvPicPr>
        <p:blipFill>
          <a:blip r:embed="rId9"/>
          <a:stretch/>
        </p:blipFill>
        <p:spPr>
          <a:xfrm>
            <a:off x="6484680" y="900000"/>
            <a:ext cx="3415320" cy="1495080"/>
          </a:xfrm>
          <a:prstGeom prst="rect">
            <a:avLst/>
          </a:prstGeom>
          <a:ln w="0">
            <a:noFill/>
          </a:ln>
        </p:spPr>
      </p:pic>
      <p:pic>
        <p:nvPicPr>
          <p:cNvPr id="126" name="" descr=""/>
          <p:cNvPicPr/>
          <p:nvPr/>
        </p:nvPicPr>
        <p:blipFill>
          <a:blip r:embed="rId10"/>
          <a:stretch/>
        </p:blipFill>
        <p:spPr>
          <a:xfrm>
            <a:off x="6480000" y="4212000"/>
            <a:ext cx="3420000" cy="1294920"/>
          </a:xfrm>
          <a:prstGeom prst="rect">
            <a:avLst/>
          </a:prstGeom>
          <a:ln w="0">
            <a:noFill/>
          </a:ln>
        </p:spPr>
      </p:pic>
      <p:sp>
        <p:nvSpPr>
          <p:cNvPr id="127" name=""/>
          <p:cNvSpPr/>
          <p:nvPr/>
        </p:nvSpPr>
        <p:spPr>
          <a:xfrm>
            <a:off x="83520" y="756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 descr=""/>
          <p:cNvPicPr/>
          <p:nvPr/>
        </p:nvPicPr>
        <p:blipFill>
          <a:blip r:embed="rId1"/>
          <a:stretch/>
        </p:blipFill>
        <p:spPr>
          <a:xfrm>
            <a:off x="360" y="-36000"/>
            <a:ext cx="10074240" cy="5663880"/>
          </a:xfrm>
          <a:prstGeom prst="rect">
            <a:avLst/>
          </a:prstGeom>
          <a:ln w="0">
            <a:noFill/>
          </a:ln>
        </p:spPr>
      </p:pic>
      <p:sp>
        <p:nvSpPr>
          <p:cNvPr id="129" name=""/>
          <p:cNvSpPr/>
          <p:nvPr/>
        </p:nvSpPr>
        <p:spPr>
          <a:xfrm>
            <a:off x="349560" y="828000"/>
            <a:ext cx="9356040" cy="377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SELECCIÓN DE VARIABLES: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selección de variables busca encontrar la mejor combinación de variables en lugar de incluir el total, lidiando así con los posibles problemas de multicolinealidad. Para este ejercicio empleamos la función glmulti() que ejecuta la selección de modelos automatizada e inferencia multimodelos con GLM, con el método por defecto de selección exhaustiva de todos modelos candidatos.</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SOBRE LA VALIDACIÓN CRUZADA CON K PLIEGUES: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Consiste en dividir los datos de forma aleatoria en k grupos de aproximadamente el mismo tamaño, k-1 grupos se emplean para entrenar el modelo y uno de los grupos se emplea como validación. </a:t>
            </a:r>
            <a:r>
              <a:rPr b="1" lang="es-MX" sz="1800" spc="-1" strike="noStrike">
                <a:solidFill>
                  <a:srgbClr val="000000"/>
                </a:solidFill>
                <a:latin typeface="Arial"/>
                <a:ea typeface="DejaVu Sans"/>
              </a:rPr>
              <a:t> </a:t>
            </a:r>
            <a:r>
              <a:rPr b="0" lang="es-MX" sz="1800" spc="-1" strike="noStrike">
                <a:solidFill>
                  <a:srgbClr val="000000"/>
                </a:solidFill>
                <a:latin typeface="Arial"/>
                <a:ea typeface="DejaVu Sans"/>
              </a:rPr>
              <a:t>Se busca que la estimación de error del modelo lineal sea el menor. Dicho error calculado por la función cv.glm() devuelve dos resultados, uno con corrección de continuidad y otro sin ella. Para los 3 casos el modelo 1.1 se ve ligeramente favorecido en la comparación.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p:txBody>
      </p:sp>
      <p:sp>
        <p:nvSpPr>
          <p:cNvPr id="130" name=""/>
          <p:cNvSpPr/>
          <p:nvPr/>
        </p:nvSpPr>
        <p:spPr>
          <a:xfrm>
            <a:off x="5184000" y="720000"/>
            <a:ext cx="3594960" cy="341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 descr=""/>
          <p:cNvPicPr/>
          <p:nvPr/>
        </p:nvPicPr>
        <p:blipFill>
          <a:blip r:embed="rId1"/>
          <a:stretch/>
        </p:blipFill>
        <p:spPr>
          <a:xfrm>
            <a:off x="0" y="12240"/>
            <a:ext cx="10074240" cy="5663880"/>
          </a:xfrm>
          <a:prstGeom prst="rect">
            <a:avLst/>
          </a:prstGeom>
          <a:ln w="0">
            <a:noFill/>
          </a:ln>
        </p:spPr>
      </p:pic>
      <p:sp>
        <p:nvSpPr>
          <p:cNvPr id="132"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VALIDACIÓN CRUZADA POR BOOTSTRAPPING</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 descr=""/>
          <p:cNvPicPr/>
          <p:nvPr/>
        </p:nvPicPr>
        <p:blipFill>
          <a:blip r:embed="rId1"/>
          <a:stretch/>
        </p:blipFill>
        <p:spPr>
          <a:xfrm>
            <a:off x="0" y="0"/>
            <a:ext cx="10074240" cy="5663880"/>
          </a:xfrm>
          <a:prstGeom prst="rect">
            <a:avLst/>
          </a:prstGeom>
          <a:ln w="0">
            <a:noFill/>
          </a:ln>
        </p:spPr>
      </p:pic>
      <p:pic>
        <p:nvPicPr>
          <p:cNvPr id="134" name="" descr=""/>
          <p:cNvPicPr/>
          <p:nvPr/>
        </p:nvPicPr>
        <p:blipFill>
          <a:blip r:embed="rId2"/>
          <a:stretch/>
        </p:blipFill>
        <p:spPr>
          <a:xfrm>
            <a:off x="10080" y="720000"/>
            <a:ext cx="10080360" cy="46360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0" y="12240"/>
            <a:ext cx="10074240" cy="5663880"/>
          </a:xfrm>
          <a:prstGeom prst="rect">
            <a:avLst/>
          </a:prstGeom>
          <a:ln w="0">
            <a:noFill/>
          </a:ln>
        </p:spPr>
      </p:pic>
      <p:sp>
        <p:nvSpPr>
          <p:cNvPr id="136" name=""/>
          <p:cNvSpPr/>
          <p:nvPr/>
        </p:nvSpPr>
        <p:spPr>
          <a:xfrm>
            <a:off x="349560" y="1233000"/>
            <a:ext cx="9356040" cy="377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VALIDACIÓN CRUZADA MEDIANTE BOOTSTRAPPING:</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muestra bootstrap es una muestra obtenida a partir de la muestra original por muestreo aleatorio con reposición, y del mismo tamaño que la muestra original. Muestreo aleatorio con reposición (resampling with replacement) significa que, después de que una observación sea extraída, se vuelve a poner a disposición para las siguientes extracciones.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Con esta técnica de validación cruzada y con los modelos 1, 1.1 y 1.2, estimando que en 1,000 conjuntos de prueba simulados a partir del conjunto de entrenamiento, en promedio se lograran clasificar apropiadamente el 76.06%, 76.01% y el 76.03% de las observaciones.</a:t>
            </a:r>
            <a:endParaRPr b="0" lang="es-MX" sz="1800" spc="-1" strike="noStrike">
              <a:latin typeface="Arial"/>
            </a:endParaRPr>
          </a:p>
        </p:txBody>
      </p:sp>
      <p:sp>
        <p:nvSpPr>
          <p:cNvPr id="137" name=""/>
          <p:cNvSpPr/>
          <p:nvPr/>
        </p:nvSpPr>
        <p:spPr>
          <a:xfrm>
            <a:off x="5184000" y="720000"/>
            <a:ext cx="3594960" cy="341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 descr=""/>
          <p:cNvPicPr/>
          <p:nvPr/>
        </p:nvPicPr>
        <p:blipFill>
          <a:blip r:embed="rId1"/>
          <a:stretch/>
        </p:blipFill>
        <p:spPr>
          <a:xfrm>
            <a:off x="0" y="12240"/>
            <a:ext cx="10074240" cy="5663880"/>
          </a:xfrm>
          <a:prstGeom prst="rect">
            <a:avLst/>
          </a:prstGeom>
          <a:ln w="0">
            <a:noFill/>
          </a:ln>
        </p:spPr>
      </p:pic>
      <p:sp>
        <p:nvSpPr>
          <p:cNvPr id="139"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MATRIZ DE CONFUSIÓN O MATRIZ DE COSTOS Y CURVA ROC</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 descr=""/>
          <p:cNvPicPr/>
          <p:nvPr/>
        </p:nvPicPr>
        <p:blipFill>
          <a:blip r:embed="rId1"/>
          <a:stretch/>
        </p:blipFill>
        <p:spPr>
          <a:xfrm>
            <a:off x="6480" y="0"/>
            <a:ext cx="10074240" cy="5663880"/>
          </a:xfrm>
          <a:prstGeom prst="rect">
            <a:avLst/>
          </a:prstGeom>
          <a:ln w="0">
            <a:noFill/>
          </a:ln>
        </p:spPr>
      </p:pic>
      <p:sp>
        <p:nvSpPr>
          <p:cNvPr id="141" name=""/>
          <p:cNvSpPr/>
          <p:nvPr/>
        </p:nvSpPr>
        <p:spPr>
          <a:xfrm>
            <a:off x="720000" y="720000"/>
            <a:ext cx="35949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a:t>
            </a:r>
            <a:endParaRPr b="0" lang="es-MX" sz="1800" spc="-1" strike="noStrike">
              <a:latin typeface="Arial"/>
            </a:endParaRPr>
          </a:p>
        </p:txBody>
      </p:sp>
      <p:sp>
        <p:nvSpPr>
          <p:cNvPr id="142" name=""/>
          <p:cNvSpPr/>
          <p:nvPr/>
        </p:nvSpPr>
        <p:spPr>
          <a:xfrm>
            <a:off x="5760000" y="720000"/>
            <a:ext cx="35949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1.1</a:t>
            </a:r>
            <a:endParaRPr b="0" lang="es-MX" sz="1800" spc="-1" strike="noStrike">
              <a:latin typeface="Arial"/>
            </a:endParaRPr>
          </a:p>
        </p:txBody>
      </p:sp>
      <p:pic>
        <p:nvPicPr>
          <p:cNvPr id="143" name="" descr=""/>
          <p:cNvPicPr/>
          <p:nvPr/>
        </p:nvPicPr>
        <p:blipFill>
          <a:blip r:embed="rId2"/>
          <a:srcRect l="0" t="0" r="13166" b="53521"/>
          <a:stretch/>
        </p:blipFill>
        <p:spPr>
          <a:xfrm>
            <a:off x="828000" y="1080360"/>
            <a:ext cx="3059640" cy="1619640"/>
          </a:xfrm>
          <a:prstGeom prst="rect">
            <a:avLst/>
          </a:prstGeom>
          <a:ln w="0">
            <a:noFill/>
          </a:ln>
        </p:spPr>
      </p:pic>
      <p:pic>
        <p:nvPicPr>
          <p:cNvPr id="144" name="" descr=""/>
          <p:cNvPicPr/>
          <p:nvPr/>
        </p:nvPicPr>
        <p:blipFill>
          <a:blip r:embed="rId3"/>
          <a:srcRect l="0" t="85667" r="13166" b="0"/>
          <a:stretch/>
        </p:blipFill>
        <p:spPr>
          <a:xfrm>
            <a:off x="828000" y="2628000"/>
            <a:ext cx="3059640" cy="498960"/>
          </a:xfrm>
          <a:prstGeom prst="rect">
            <a:avLst/>
          </a:prstGeom>
          <a:ln w="0">
            <a:noFill/>
          </a:ln>
        </p:spPr>
      </p:pic>
      <p:pic>
        <p:nvPicPr>
          <p:cNvPr id="145" name="" descr=""/>
          <p:cNvPicPr/>
          <p:nvPr/>
        </p:nvPicPr>
        <p:blipFill>
          <a:blip r:embed="rId4"/>
          <a:srcRect l="0" t="0" r="0" b="52616"/>
          <a:stretch/>
        </p:blipFill>
        <p:spPr>
          <a:xfrm>
            <a:off x="5832000" y="1116000"/>
            <a:ext cx="3095280" cy="1619640"/>
          </a:xfrm>
          <a:prstGeom prst="rect">
            <a:avLst/>
          </a:prstGeom>
          <a:ln w="0">
            <a:noFill/>
          </a:ln>
        </p:spPr>
      </p:pic>
      <p:pic>
        <p:nvPicPr>
          <p:cNvPr id="146" name="" descr=""/>
          <p:cNvPicPr/>
          <p:nvPr/>
        </p:nvPicPr>
        <p:blipFill>
          <a:blip r:embed="rId5"/>
          <a:srcRect l="0" t="84188" r="0" b="0"/>
          <a:stretch/>
        </p:blipFill>
        <p:spPr>
          <a:xfrm>
            <a:off x="5832000" y="2628000"/>
            <a:ext cx="3095280" cy="540000"/>
          </a:xfrm>
          <a:prstGeom prst="rect">
            <a:avLst/>
          </a:prstGeom>
          <a:ln w="0">
            <a:noFill/>
          </a:ln>
        </p:spPr>
      </p:pic>
      <p:sp>
        <p:nvSpPr>
          <p:cNvPr id="147" name=""/>
          <p:cNvSpPr/>
          <p:nvPr/>
        </p:nvSpPr>
        <p:spPr>
          <a:xfrm>
            <a:off x="3348000" y="3312000"/>
            <a:ext cx="35949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MX" sz="1800" spc="-1" strike="noStrike">
                <a:solidFill>
                  <a:srgbClr val="000000"/>
                </a:solidFill>
                <a:latin typeface="Arial"/>
                <a:ea typeface="DejaVu Sans"/>
              </a:rPr>
              <a:t>Modelo 1.2</a:t>
            </a:r>
            <a:endParaRPr b="0" lang="es-MX" sz="1800" spc="-1" strike="noStrike">
              <a:latin typeface="Arial"/>
            </a:endParaRPr>
          </a:p>
        </p:txBody>
      </p:sp>
      <p:pic>
        <p:nvPicPr>
          <p:cNvPr id="148" name="" descr=""/>
          <p:cNvPicPr/>
          <p:nvPr/>
        </p:nvPicPr>
        <p:blipFill>
          <a:blip r:embed="rId6"/>
          <a:srcRect l="0" t="0" r="0" b="55717"/>
          <a:stretch/>
        </p:blipFill>
        <p:spPr>
          <a:xfrm>
            <a:off x="3437640" y="3629880"/>
            <a:ext cx="3009600" cy="1517760"/>
          </a:xfrm>
          <a:prstGeom prst="rect">
            <a:avLst/>
          </a:prstGeom>
          <a:ln w="0">
            <a:noFill/>
          </a:ln>
        </p:spPr>
      </p:pic>
      <p:pic>
        <p:nvPicPr>
          <p:cNvPr id="149" name="" descr=""/>
          <p:cNvPicPr/>
          <p:nvPr/>
        </p:nvPicPr>
        <p:blipFill>
          <a:blip r:embed="rId7"/>
          <a:srcRect l="0" t="86257" r="0" b="0"/>
          <a:stretch/>
        </p:blipFill>
        <p:spPr>
          <a:xfrm>
            <a:off x="3437640" y="5112000"/>
            <a:ext cx="3009600" cy="4705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0" y="0"/>
            <a:ext cx="10074240" cy="5663880"/>
          </a:xfrm>
          <a:prstGeom prst="rect">
            <a:avLst/>
          </a:prstGeom>
          <a:ln w="0">
            <a:noFill/>
          </a:ln>
        </p:spPr>
      </p:pic>
      <p:sp>
        <p:nvSpPr>
          <p:cNvPr id="89" name=""/>
          <p:cNvSpPr/>
          <p:nvPr/>
        </p:nvSpPr>
        <p:spPr>
          <a:xfrm>
            <a:off x="360000" y="1080000"/>
            <a:ext cx="9534240" cy="5203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ALCANCES, OBJETIVOS Y LIMITACIONES: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presente proyecto pretende aplicar, con un ejercicio práctico y generalizable con aplicación en finanzas, los conocimientos aprendidos en el modulo de Modelos Lineales de la Maestría en Estadística Aplicada. En dicho proyecto se ha tratado de abordar todas las áreas que tiene que cubrir un proyecto real, por lo que es pertinente mencionar que por cuestión de tiempo no se ha podido profundizar en el análisis multivariado y PCA referentes al EDA, por lo que queda como labor pendiente para mejorar el proyecto y los resultados.</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INTRODUCCIÓN: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La regresión logística es un método estadístico que trata de modelar la probabilidad de una variable binaria (dos posibles valores) en función de una o más variables independientes. La principal aplicación de la regresión logística es la creación de modelos de clasificación binaria.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360" y="0"/>
            <a:ext cx="10074240" cy="5663880"/>
          </a:xfrm>
          <a:prstGeom prst="rect">
            <a:avLst/>
          </a:prstGeom>
          <a:ln w="0">
            <a:noFill/>
          </a:ln>
        </p:spPr>
      </p:pic>
      <p:sp>
        <p:nvSpPr>
          <p:cNvPr id="151" name=""/>
          <p:cNvSpPr/>
          <p:nvPr/>
        </p:nvSpPr>
        <p:spPr>
          <a:xfrm>
            <a:off x="349560" y="900000"/>
            <a:ext cx="9356040" cy="377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MATRIZ DE CONFUSIÓN:</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El mejor modelo de clasificación será aquel que clasifique a los positivos como verdaderos positivos, y a los negativos como verdaderos negativos. Por un lado, para este caso el modelo 1 (Con corte en 0.455), el modelo 1.1 (Con corte en 0.534) y 1.2 (Con corte en 0.523) clasifican (con sd minima entre %) el 83.6% de los clientes con ‘Loan.Status’ igual a ‘Fully Paid’ (verdadero positivo). Por otro lado, dichos modelos clasifican el 99.9% de los clientes con ‘Loan.Status’ igual a ‘Charged Off’.</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otras palabras, se espera que el modelo clasifique apropiadamente a los clientes con pago instatisfactorio (especificidad), pero no sea completamente efectivo para clasificar a los clientes con pago satisfactorio (sensibilidad).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Es aquí donde se valoran los costos de cada escenario, y se ajusta el corte de la clasificación para maximizar la sensibilidad, la especificidad o la exactitud.</a:t>
            </a:r>
            <a:endParaRPr b="0" lang="es-MX" sz="1800" spc="-1" strike="noStrike">
              <a:latin typeface="Arial"/>
            </a:endParaRPr>
          </a:p>
        </p:txBody>
      </p:sp>
      <p:sp>
        <p:nvSpPr>
          <p:cNvPr id="152" name=""/>
          <p:cNvSpPr/>
          <p:nvPr/>
        </p:nvSpPr>
        <p:spPr>
          <a:xfrm>
            <a:off x="5184000" y="720000"/>
            <a:ext cx="3594960" cy="341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 descr=""/>
          <p:cNvPicPr/>
          <p:nvPr/>
        </p:nvPicPr>
        <p:blipFill>
          <a:blip r:embed="rId1"/>
          <a:stretch/>
        </p:blipFill>
        <p:spPr>
          <a:xfrm>
            <a:off x="0" y="0"/>
            <a:ext cx="10074240" cy="5663880"/>
          </a:xfrm>
          <a:prstGeom prst="rect">
            <a:avLst/>
          </a:prstGeom>
          <a:ln w="0">
            <a:noFill/>
          </a:ln>
        </p:spPr>
      </p:pic>
      <p:pic>
        <p:nvPicPr>
          <p:cNvPr id="154" name="" descr=""/>
          <p:cNvPicPr/>
          <p:nvPr/>
        </p:nvPicPr>
        <p:blipFill>
          <a:blip r:embed="rId2"/>
          <a:stretch/>
        </p:blipFill>
        <p:spPr>
          <a:xfrm>
            <a:off x="1080000" y="639720"/>
            <a:ext cx="7740000" cy="47296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 descr=""/>
          <p:cNvPicPr/>
          <p:nvPr/>
        </p:nvPicPr>
        <p:blipFill>
          <a:blip r:embed="rId1"/>
          <a:stretch/>
        </p:blipFill>
        <p:spPr>
          <a:xfrm>
            <a:off x="0" y="12240"/>
            <a:ext cx="10074240" cy="5663880"/>
          </a:xfrm>
          <a:prstGeom prst="rect">
            <a:avLst/>
          </a:prstGeom>
          <a:ln w="0">
            <a:noFill/>
          </a:ln>
        </p:spPr>
      </p:pic>
      <p:sp>
        <p:nvSpPr>
          <p:cNvPr id="156" name=""/>
          <p:cNvSpPr/>
          <p:nvPr/>
        </p:nvSpPr>
        <p:spPr>
          <a:xfrm>
            <a:off x="349560" y="1413000"/>
            <a:ext cx="9356040" cy="377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SOBRE LA CURVA ROC:</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 buen modelo de clasificación se caracteriza por lograr rapidamente y de forma sostenida altos valores para el ratio de verdaderos positivos. Para este caso, ambos modelos parecer tener un desempeño simular en esta visualización.</a:t>
            </a:r>
            <a:endParaRPr b="0" lang="es-MX" sz="1800" spc="-1" strike="noStrike">
              <a:latin typeface="Arial"/>
            </a:endParaRPr>
          </a:p>
          <a:p>
            <a:pPr algn="just">
              <a:lnSpc>
                <a:spcPct val="100000"/>
              </a:lnSpc>
              <a:buNone/>
            </a:pPr>
            <a:endParaRPr b="0" lang="es-MX" sz="1800" spc="-1" strike="noStrike">
              <a:latin typeface="Arial"/>
            </a:endParaRPr>
          </a:p>
        </p:txBody>
      </p:sp>
      <p:sp>
        <p:nvSpPr>
          <p:cNvPr id="157" name=""/>
          <p:cNvSpPr/>
          <p:nvPr/>
        </p:nvSpPr>
        <p:spPr>
          <a:xfrm>
            <a:off x="5184000" y="720000"/>
            <a:ext cx="3594960" cy="341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 descr=""/>
          <p:cNvPicPr/>
          <p:nvPr/>
        </p:nvPicPr>
        <p:blipFill>
          <a:blip r:embed="rId1"/>
          <a:stretch/>
        </p:blipFill>
        <p:spPr>
          <a:xfrm>
            <a:off x="360" y="12240"/>
            <a:ext cx="10074240" cy="5663880"/>
          </a:xfrm>
          <a:prstGeom prst="rect">
            <a:avLst/>
          </a:prstGeom>
          <a:ln w="0">
            <a:noFill/>
          </a:ln>
        </p:spPr>
      </p:pic>
      <p:sp>
        <p:nvSpPr>
          <p:cNvPr id="159" name=""/>
          <p:cNvSpPr/>
          <p:nvPr/>
        </p:nvSpPr>
        <p:spPr>
          <a:xfrm>
            <a:off x="360000" y="1260000"/>
            <a:ext cx="8384040" cy="377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SELECCIÓN FINAL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se concluye que el mejor modelo del primer modelado resulta ser el modelo 1.1 dado que: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Los 3 modelos presentan practicamente el mismo nivel de exactitud, sensibilidad y especificidad.</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modelo 1.1 se ajusta más a la necesidad que la lógica de negocio pretende atender con este modelo de clasificación.</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MSPR resulta ser inferior en el modelo 1.1.</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las predicciones para el conjunto de prueba con el modelo seleccionado y ajustado, por favor consulta el rmarkdown publicado en rpubs: </a:t>
            </a:r>
            <a:r>
              <a:rPr b="0" i="1" lang="es-MX" sz="1400" spc="-1" strike="noStrike" u="sng">
                <a:solidFill>
                  <a:srgbClr val="0000ff"/>
                </a:solidFill>
                <a:uFillTx/>
                <a:latin typeface="Arial"/>
                <a:ea typeface="DejaVu Sans"/>
                <a:hlinkClick r:id="rId2"/>
              </a:rPr>
              <a:t>https://rpubs.com/alexisrangel/predicciones_fp_lm</a:t>
            </a:r>
            <a:r>
              <a:rPr b="0" i="1" lang="es-MX" sz="1400" spc="-1" strike="noStrike">
                <a:solidFill>
                  <a:srgbClr val="000000"/>
                </a:solidFill>
                <a:latin typeface="Arial"/>
                <a:ea typeface="DejaVu Sans"/>
              </a:rPr>
              <a:t>   </a:t>
            </a:r>
            <a:endParaRPr b="0" lang="es-MX" sz="1400" spc="-1" strike="noStrike">
              <a:latin typeface="Arial"/>
            </a:endParaRPr>
          </a:p>
        </p:txBody>
      </p:sp>
      <p:sp>
        <p:nvSpPr>
          <p:cNvPr id="160" name=""/>
          <p:cNvSpPr/>
          <p:nvPr/>
        </p:nvSpPr>
        <p:spPr>
          <a:xfrm>
            <a:off x="5184000" y="720000"/>
            <a:ext cx="3594960" cy="341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 descr=""/>
          <p:cNvPicPr/>
          <p:nvPr/>
        </p:nvPicPr>
        <p:blipFill>
          <a:blip r:embed="rId1"/>
          <a:stretch/>
        </p:blipFill>
        <p:spPr>
          <a:xfrm>
            <a:off x="0" y="12240"/>
            <a:ext cx="10074240" cy="5663880"/>
          </a:xfrm>
          <a:prstGeom prst="rect">
            <a:avLst/>
          </a:prstGeom>
          <a:ln w="0">
            <a:noFill/>
          </a:ln>
        </p:spPr>
      </p:pic>
      <p:sp>
        <p:nvSpPr>
          <p:cNvPr id="162" name=""/>
          <p:cNvSpPr/>
          <p:nvPr/>
        </p:nvSpPr>
        <p:spPr>
          <a:xfrm>
            <a:off x="360000" y="936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INTERPRETACIÓN PRACTICA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Hasta este punto, hemos ajustado el mejor modelo de clasifiación y ya se ha estimado la variable respuesta para el conjunto de prueba… pero </a:t>
            </a:r>
            <a:r>
              <a:rPr b="1" lang="es-MX" sz="1800" spc="-1" strike="noStrike">
                <a:solidFill>
                  <a:srgbClr val="000000"/>
                </a:solidFill>
                <a:latin typeface="Arial"/>
                <a:ea typeface="DejaVu Sans"/>
              </a:rPr>
              <a:t>¿cómo podríamos interpretar de una manera práctica los resultados y cómo clasifica el modelo de regresión logística ajustado?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 descr=""/>
          <p:cNvPicPr/>
          <p:nvPr/>
        </p:nvPicPr>
        <p:blipFill>
          <a:blip r:embed="rId1"/>
          <a:stretch/>
        </p:blipFill>
        <p:spPr>
          <a:xfrm>
            <a:off x="0" y="12240"/>
            <a:ext cx="10074240" cy="5663880"/>
          </a:xfrm>
          <a:prstGeom prst="rect">
            <a:avLst/>
          </a:prstGeom>
          <a:ln w="0">
            <a:noFill/>
          </a:ln>
        </p:spPr>
      </p:pic>
      <p:sp>
        <p:nvSpPr>
          <p:cNvPr id="164" name=""/>
          <p:cNvSpPr/>
          <p:nvPr/>
        </p:nvSpPr>
        <p:spPr>
          <a:xfrm>
            <a:off x="360000" y="936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ODDS RATIOS (OR)</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Matemáticamente un OR corresponde a un cociente entre dos odds, siendo un odds una forma alternativa de expresar la posibilidad de ocurrencia de un evento de interés. Es decir que el odd ratio es la probabilidad de que se de el evento A contra probabilidad de que no se de el evento A, de acuerdo con el caso de estudio.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Cuando el OR es igual a 0, se nos indica que no hay relación entre la variable dependiente y la independiente (porque euler elevado a la 0 siempre sera igual a 1). Cuando el OR es mayor a 1 la relación entre eventos es positiva, si es menor se da el caso contrario.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Es decir, si el OR es mayor o menor a 1, por cada unidad que se incremente la variable independiente, dicho evento estará asociado a un aumento o una disminución en las probabilidadades de que la dependiente adopte un 1 (para  la respuesta dicótoma) </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 descr=""/>
          <p:cNvPicPr/>
          <p:nvPr/>
        </p:nvPicPr>
        <p:blipFill>
          <a:blip r:embed="rId1"/>
          <a:stretch/>
        </p:blipFill>
        <p:spPr>
          <a:xfrm>
            <a:off x="0" y="12240"/>
            <a:ext cx="10074240" cy="5663880"/>
          </a:xfrm>
          <a:prstGeom prst="rect">
            <a:avLst/>
          </a:prstGeom>
          <a:ln w="0">
            <a:noFill/>
          </a:ln>
        </p:spPr>
      </p:pic>
      <p:sp>
        <p:nvSpPr>
          <p:cNvPr id="166" name=""/>
          <p:cNvSpPr/>
          <p:nvPr/>
        </p:nvSpPr>
        <p:spPr>
          <a:xfrm>
            <a:off x="349560" y="621000"/>
            <a:ext cx="9356040" cy="377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ALGUNOS DE LOS ODDS RATIOS DE VARIABLES NOMINALES: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`buy a car`, este evento estara asociado con un aumento del 231% en las probabilidades del pago al corriente (`Fully Paid`) comparado con el evento cuando `Purpose` adopta el valor de `Business Loan`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`Purpose` adopta el `buy a house`, este evento estara asociado con un aumento del 30% en las probabilidades del pago al corriente (`Fully Paid`)</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comparado con el evento cuando `Purpose` adopta el valor de `Business Loan`</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`Years.in.current.job` adopta el `9 year`, este evento estara asociado con un aumento del 26.5% en las probabilidades del pago al corriente (`Fully Paid`) comparado con el evento cuando `Years.in.current.job` adopta el valor de `&lt; 1 year`</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`Years.in.current.job` adopta el `3 years`, este evento estara asociado con un aumento del 26.7% en las probabilidades del pago al corriente (`Fully Paid`) comparado con el evento cuando `Years.in.current.job` adopta el valor de `&lt; 1 year`</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67" name=""/>
          <p:cNvSpPr/>
          <p:nvPr/>
        </p:nvSpPr>
        <p:spPr>
          <a:xfrm>
            <a:off x="5184000" y="720000"/>
            <a:ext cx="3594960" cy="341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 descr=""/>
          <p:cNvPicPr/>
          <p:nvPr/>
        </p:nvPicPr>
        <p:blipFill>
          <a:blip r:embed="rId1"/>
          <a:stretch/>
        </p:blipFill>
        <p:spPr>
          <a:xfrm>
            <a:off x="0" y="12240"/>
            <a:ext cx="10074240" cy="5663880"/>
          </a:xfrm>
          <a:prstGeom prst="rect">
            <a:avLst/>
          </a:prstGeom>
          <a:ln w="0">
            <a:noFill/>
          </a:ln>
        </p:spPr>
      </p:pic>
      <p:sp>
        <p:nvSpPr>
          <p:cNvPr id="169" name=""/>
          <p:cNvSpPr/>
          <p:nvPr/>
        </p:nvSpPr>
        <p:spPr>
          <a:xfrm>
            <a:off x="349560" y="837000"/>
            <a:ext cx="9356040" cy="377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ALGUNOS DE LOS ODDS RATIOS VARIABLES CONTINUAS DEL MODELO: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Si la variable `Current.Loan.Amount` aumenta en 10,000,000 unidades, este evento estara asociado con un aumento del 76.5%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`Credit.Score` aumenta en una 100 unidades, este evento estara asociado con una disminución del 13.74%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`Annual.Income` aumenta en 1,000,000 unidades, este evento estara asociado con un aumento del 34.4%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Si la variable `Monthly.Debt` aumenta en 10,00 unidades, este evento estara asociado con una disminución del 13.4% en las probabilidades del pago al corriente (`Fully Paid`).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endParaRPr b="0" lang="es-MX" sz="1800" spc="-1" strike="noStrike">
              <a:latin typeface="Arial"/>
            </a:endParaRPr>
          </a:p>
        </p:txBody>
      </p:sp>
      <p:sp>
        <p:nvSpPr>
          <p:cNvPr id="170" name=""/>
          <p:cNvSpPr/>
          <p:nvPr/>
        </p:nvSpPr>
        <p:spPr>
          <a:xfrm>
            <a:off x="5184000" y="720000"/>
            <a:ext cx="3594960" cy="341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 descr=""/>
          <p:cNvPicPr/>
          <p:nvPr/>
        </p:nvPicPr>
        <p:blipFill>
          <a:blip r:embed="rId1"/>
          <a:stretch/>
        </p:blipFill>
        <p:spPr>
          <a:xfrm>
            <a:off x="0" y="12240"/>
            <a:ext cx="10074240" cy="5663880"/>
          </a:xfrm>
          <a:prstGeom prst="rect">
            <a:avLst/>
          </a:prstGeom>
          <a:ln w="0">
            <a:noFill/>
          </a:ln>
        </p:spPr>
      </p:pic>
      <p:sp>
        <p:nvSpPr>
          <p:cNvPr id="172" name=""/>
          <p:cNvSpPr/>
          <p:nvPr/>
        </p:nvSpPr>
        <p:spPr>
          <a:xfrm>
            <a:off x="360000" y="936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ctr">
              <a:lnSpc>
                <a:spcPct val="100000"/>
              </a:lnSpc>
              <a:buNone/>
            </a:pPr>
            <a:r>
              <a:rPr b="1" lang="es-MX" sz="2800" spc="-1" strike="noStrike">
                <a:solidFill>
                  <a:srgbClr val="000000"/>
                </a:solidFill>
                <a:latin typeface="Arial"/>
                <a:ea typeface="DejaVu Sans"/>
              </a:rPr>
              <a:t>EXPLANATORY MODEL ANALYSIS:</a:t>
            </a:r>
            <a:endParaRPr b="0" lang="es-MX" sz="2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 descr=""/>
          <p:cNvPicPr/>
          <p:nvPr/>
        </p:nvPicPr>
        <p:blipFill>
          <a:blip r:embed="rId1"/>
          <a:stretch/>
        </p:blipFill>
        <p:spPr>
          <a:xfrm>
            <a:off x="0" y="12240"/>
            <a:ext cx="10074240" cy="5663880"/>
          </a:xfrm>
          <a:prstGeom prst="rect">
            <a:avLst/>
          </a:prstGeom>
          <a:ln w="0">
            <a:noFill/>
          </a:ln>
        </p:spPr>
      </p:pic>
      <p:sp>
        <p:nvSpPr>
          <p:cNvPr id="174" name=""/>
          <p:cNvSpPr/>
          <p:nvPr/>
        </p:nvSpPr>
        <p:spPr>
          <a:xfrm>
            <a:off x="360000" y="936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De este amplio campo del aprendizaje automatico, se presenta un breve acercamiento con enfoque agnóstico para estudiar la relación entre los inputs y outputs del modelo de regresión logístico al predecir una observación aislada, proceso llamado también explicaciones de nivel.</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explanatory model analysis, por favor consulta el rmarkdown publicado en rpubs: </a:t>
            </a:r>
            <a:r>
              <a:rPr b="0" i="1" lang="es-MX" sz="1400" spc="-1" strike="noStrike" u="sng">
                <a:solidFill>
                  <a:srgbClr val="0000ff"/>
                </a:solidFill>
                <a:uFillTx/>
                <a:latin typeface="Arial"/>
                <a:ea typeface="DejaVu Sans"/>
                <a:hlinkClick r:id="rId2"/>
              </a:rPr>
              <a:t>https://rpubs.com/alexisrangel/EMA_pf_ml</a:t>
            </a:r>
            <a:r>
              <a:rPr b="0" i="1" lang="es-MX" sz="1400" spc="-1" strike="noStrike">
                <a:solidFill>
                  <a:srgbClr val="000000"/>
                </a:solidFill>
                <a:latin typeface="Arial"/>
                <a:ea typeface="DejaVu Sans"/>
              </a:rPr>
              <a:t> </a:t>
            </a:r>
            <a:endParaRPr b="0" lang="es-MX" sz="1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75" name=""/>
          <p:cNvSpPr/>
          <p:nvPr/>
        </p:nvSpPr>
        <p:spPr>
          <a:xfrm>
            <a:off x="360000" y="343080"/>
            <a:ext cx="9534600" cy="852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1800" spc="-1" strike="noStrike">
              <a:latin typeface="Arial"/>
            </a:endParaRPr>
          </a:p>
          <a:p>
            <a:pPr algn="ctr">
              <a:lnSpc>
                <a:spcPct val="100000"/>
              </a:lnSpc>
              <a:buNone/>
            </a:pP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Explanatory Model Analysis for models is whats </a:t>
            </a:r>
            <a:endParaRPr b="0" lang="es-MX" sz="2400" spc="-1" strike="noStrike">
              <a:latin typeface="Arial"/>
            </a:endParaRPr>
          </a:p>
          <a:p>
            <a:pPr algn="ctr">
              <a:lnSpc>
                <a:spcPct val="100000"/>
              </a:lnSpc>
              <a:buNone/>
            </a:pPr>
            <a:r>
              <a:rPr b="1" i="1" lang="es-MX" sz="2400" spc="-1" strike="noStrike">
                <a:solidFill>
                  <a:srgbClr val="000000"/>
                </a:solidFill>
                <a:latin typeface="Arial"/>
                <a:ea typeface="DejaVu Sans"/>
              </a:rPr>
              <a:t>Exploratory Data Analysis is for Data</a:t>
            </a:r>
            <a:endParaRPr b="0" lang="es-MX" sz="2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 descr=""/>
          <p:cNvPicPr/>
          <p:nvPr/>
        </p:nvPicPr>
        <p:blipFill>
          <a:blip r:embed="rId1"/>
          <a:stretch/>
        </p:blipFill>
        <p:spPr>
          <a:xfrm>
            <a:off x="0" y="0"/>
            <a:ext cx="10074240" cy="5663880"/>
          </a:xfrm>
          <a:prstGeom prst="rect">
            <a:avLst/>
          </a:prstGeom>
          <a:ln w="0">
            <a:noFill/>
          </a:ln>
        </p:spPr>
      </p:pic>
      <p:sp>
        <p:nvSpPr>
          <p:cNvPr id="91" name=""/>
          <p:cNvSpPr/>
          <p:nvPr/>
        </p:nvSpPr>
        <p:spPr>
          <a:xfrm>
            <a:off x="360000" y="1080000"/>
            <a:ext cx="9534240" cy="3412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DATOS:</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Se nos proporciona un archivo .Rdata, el cual se puede encontrar en el directorio de ‘brief’ cargado en el repositorio del proyecto, en el que se almacena un conjunto de datos para entrenamiento y otro para pruebas. El conjunto de entrenamiento cuenta con 34,209 registros con 17 columnas, mientras que el de pruebas contiene 15,422 con el mismo número de columnas.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Ambos conjuntos presentan 4 variables nominales (Term, Years.in.current.job, Home.Ownership y Purpose) y 12 variables continuas (Current.Loan.Amount, Credit.Score, Annual.Income, Monthly.Debt, Years.of.Credit.History, Months.since.last.delinquent, Number.of.Open.Accounts, Number.of.Credit.Problems, Current.Credit.Balance, Maximum.Open.Credit, Bankruptcies, Tax.Liens) y una variable respuesta ‘Loan.Status’. Esta última no se encuentra en el conjunto de prueba dado que es la variable a predecir una vez ajustado el modelo de regresión logística.</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p:cNvPicPr/>
          <p:nvPr/>
        </p:nvPicPr>
        <p:blipFill>
          <a:blip r:embed="rId1"/>
          <a:stretch/>
        </p:blipFill>
        <p:spPr>
          <a:xfrm>
            <a:off x="3960" y="0"/>
            <a:ext cx="10074240" cy="5663880"/>
          </a:xfrm>
          <a:prstGeom prst="rect">
            <a:avLst/>
          </a:prstGeom>
          <a:ln w="0">
            <a:noFill/>
          </a:ln>
        </p:spPr>
      </p:pic>
      <p:graphicFrame>
        <p:nvGraphicFramePr>
          <p:cNvPr id="177"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1 (id = 8972 )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$ 183,900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$ 33,490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Short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$ 1,681,000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 descr=""/>
          <p:cNvPicPr/>
          <p:nvPr/>
        </p:nvPicPr>
        <p:blipFill>
          <a:blip r:embed="rId1"/>
          <a:stretch/>
        </p:blipFill>
        <p:spPr>
          <a:xfrm>
            <a:off x="0" y="12240"/>
            <a:ext cx="10074240" cy="5663880"/>
          </a:xfrm>
          <a:prstGeom prst="rect">
            <a:avLst/>
          </a:prstGeom>
          <a:ln w="0">
            <a:noFill/>
          </a:ln>
        </p:spPr>
      </p:pic>
      <p:sp>
        <p:nvSpPr>
          <p:cNvPr id="179" name=""/>
          <p:cNvSpPr/>
          <p:nvPr/>
        </p:nvSpPr>
        <p:spPr>
          <a:xfrm>
            <a:off x="-36000" y="648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80" name="" descr=""/>
          <p:cNvPicPr/>
          <p:nvPr/>
        </p:nvPicPr>
        <p:blipFill>
          <a:blip r:embed="rId2"/>
          <a:stretch/>
        </p:blipFill>
        <p:spPr>
          <a:xfrm>
            <a:off x="32760" y="999360"/>
            <a:ext cx="10080360" cy="41997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 descr=""/>
          <p:cNvPicPr/>
          <p:nvPr/>
        </p:nvPicPr>
        <p:blipFill>
          <a:blip r:embed="rId1"/>
          <a:stretch/>
        </p:blipFill>
        <p:spPr>
          <a:xfrm>
            <a:off x="3960" y="0"/>
            <a:ext cx="10074240" cy="5663880"/>
          </a:xfrm>
          <a:prstGeom prst="rect">
            <a:avLst/>
          </a:prstGeom>
          <a:ln w="0">
            <a:noFill/>
          </a:ln>
        </p:spPr>
      </p:pic>
      <p:sp>
        <p:nvSpPr>
          <p:cNvPr id="182" name=""/>
          <p:cNvSpPr/>
          <p:nvPr/>
        </p:nvSpPr>
        <p:spPr>
          <a:xfrm>
            <a:off x="3420000" y="720000"/>
            <a:ext cx="374148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83" name="" descr=""/>
          <p:cNvPicPr/>
          <p:nvPr/>
        </p:nvPicPr>
        <p:blipFill>
          <a:blip r:embed="rId2"/>
          <a:srcRect l="0" t="0" r="0" b="7267"/>
          <a:stretch/>
        </p:blipFill>
        <p:spPr>
          <a:xfrm>
            <a:off x="3960" y="1051560"/>
            <a:ext cx="5036040" cy="2296080"/>
          </a:xfrm>
          <a:prstGeom prst="rect">
            <a:avLst/>
          </a:prstGeom>
          <a:ln w="0">
            <a:noFill/>
          </a:ln>
        </p:spPr>
      </p:pic>
      <p:pic>
        <p:nvPicPr>
          <p:cNvPr id="184" name="" descr=""/>
          <p:cNvPicPr/>
          <p:nvPr/>
        </p:nvPicPr>
        <p:blipFill>
          <a:blip r:embed="rId3"/>
          <a:srcRect l="0" t="0" r="0" b="10436"/>
          <a:stretch/>
        </p:blipFill>
        <p:spPr>
          <a:xfrm>
            <a:off x="5040000" y="1080000"/>
            <a:ext cx="5040720" cy="2217600"/>
          </a:xfrm>
          <a:prstGeom prst="rect">
            <a:avLst/>
          </a:prstGeom>
          <a:ln w="0">
            <a:noFill/>
          </a:ln>
        </p:spPr>
      </p:pic>
      <p:pic>
        <p:nvPicPr>
          <p:cNvPr id="185" name="" descr=""/>
          <p:cNvPicPr/>
          <p:nvPr/>
        </p:nvPicPr>
        <p:blipFill>
          <a:blip r:embed="rId4"/>
          <a:srcRect l="0" t="2573" r="0" b="7282"/>
          <a:stretch/>
        </p:blipFill>
        <p:spPr>
          <a:xfrm>
            <a:off x="0" y="3347640"/>
            <a:ext cx="5001480" cy="2304000"/>
          </a:xfrm>
          <a:prstGeom prst="rect">
            <a:avLst/>
          </a:prstGeom>
          <a:ln w="0">
            <a:noFill/>
          </a:ln>
        </p:spPr>
      </p:pic>
      <p:pic>
        <p:nvPicPr>
          <p:cNvPr id="186" name="" descr=""/>
          <p:cNvPicPr/>
          <p:nvPr/>
        </p:nvPicPr>
        <p:blipFill>
          <a:blip r:embed="rId5"/>
          <a:srcRect l="0" t="0" r="0" b="4172"/>
          <a:stretch/>
        </p:blipFill>
        <p:spPr>
          <a:xfrm>
            <a:off x="5001480" y="3297600"/>
            <a:ext cx="5079240" cy="23727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p:cNvPicPr/>
          <p:nvPr/>
        </p:nvPicPr>
        <p:blipFill>
          <a:blip r:embed="rId1"/>
          <a:stretch/>
        </p:blipFill>
        <p:spPr>
          <a:xfrm>
            <a:off x="3960" y="0"/>
            <a:ext cx="10074240" cy="5663880"/>
          </a:xfrm>
          <a:prstGeom prst="rect">
            <a:avLst/>
          </a:prstGeom>
          <a:ln w="0">
            <a:noFill/>
          </a:ln>
        </p:spPr>
      </p:pic>
      <p:graphicFrame>
        <p:nvGraphicFramePr>
          <p:cNvPr id="188" name=""/>
          <p:cNvGraphicFramePr/>
          <p:nvPr/>
        </p:nvGraphicFramePr>
        <p:xfrm>
          <a:off x="1512000" y="633240"/>
          <a:ext cx="6916320" cy="4768560"/>
        </p:xfrm>
        <a:graphic>
          <a:graphicData uri="http://schemas.openxmlformats.org/drawingml/2006/table">
            <a:tbl>
              <a:tblPr/>
              <a:tblGrid>
                <a:gridCol w="3708360"/>
                <a:gridCol w="3208320"/>
              </a:tblGrid>
              <a:tr h="681120">
                <a:tc gridSpan="2">
                  <a:txBody>
                    <a:bodyPr lIns="90000" rIns="90000" anchor="t">
                      <a:noAutofit/>
                    </a:bodyPr>
                    <a:p>
                      <a:pPr algn="ctr">
                        <a:lnSpc>
                          <a:spcPct val="100000"/>
                        </a:lnSpc>
                        <a:buNone/>
                      </a:pPr>
                      <a:r>
                        <a:rPr b="1" lang="es-MX" sz="1800" spc="-1" strike="noStrike">
                          <a:latin typeface="Arial"/>
                        </a:rPr>
                        <a:t>Predicción individual no. 2 (id = 11434 )</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anchor="t" marL="90000" marR="90000">
                    <a:lnL>
                      <a:noFill/>
                    </a:lnL>
                    <a:lnR>
                      <a:noFill/>
                    </a:lnR>
                    <a:lnT>
                      <a:noFill/>
                    </a:lnT>
                    <a:lnB>
                      <a:noFill/>
                    </a:lnB>
                    <a:solidFill>
                      <a:srgbClr val="729fcf"/>
                    </a:solidFill>
                  </a:tcPr>
                </a:tc>
              </a:tr>
              <a:tr h="681120">
                <a:tc>
                  <a:txBody>
                    <a:bodyPr lIns="90000" rIns="90000" anchor="t">
                      <a:noAutofit/>
                    </a:bodyPr>
                    <a:p>
                      <a:pPr algn="ctr">
                        <a:lnSpc>
                          <a:spcPct val="100000"/>
                        </a:lnSpc>
                        <a:buNone/>
                      </a:pPr>
                      <a:r>
                        <a:rPr b="0" lang="es-MX" sz="1800" spc="-1" strike="noStrike">
                          <a:latin typeface="Arial"/>
                        </a:rPr>
                        <a:t>Credit.Score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6,918</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Current.Loan.Amount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$ 257,100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Monthly.Debt</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$ 43,550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1120">
                <a:tc>
                  <a:txBody>
                    <a:bodyPr lIns="90000" rIns="90000" anchor="t">
                      <a:noAutofit/>
                    </a:bodyPr>
                    <a:p>
                      <a:pPr algn="ctr">
                        <a:lnSpc>
                          <a:spcPct val="100000"/>
                        </a:lnSpc>
                        <a:buNone/>
                      </a:pPr>
                      <a:r>
                        <a:rPr b="0" lang="es-MX" sz="1800" spc="-1" strike="noStrike">
                          <a:latin typeface="Arial"/>
                        </a:rPr>
                        <a:t>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Long Term</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1120">
                <a:tc>
                  <a:txBody>
                    <a:bodyPr lIns="90000" rIns="90000" anchor="t">
                      <a:noAutofit/>
                    </a:bodyPr>
                    <a:p>
                      <a:pPr algn="ctr">
                        <a:lnSpc>
                          <a:spcPct val="100000"/>
                        </a:lnSpc>
                        <a:buNone/>
                      </a:pPr>
                      <a:r>
                        <a:rPr b="0" lang="es-MX" sz="1800" spc="-1" strike="noStrike">
                          <a:latin typeface="Arial"/>
                        </a:rPr>
                        <a:t>Anual.Income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s-MX" sz="1800" spc="-1" strike="noStrike">
                          <a:latin typeface="Arial"/>
                        </a:rPr>
                        <a:t>$ 1,340,000</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2200">
                <a:tc>
                  <a:txBody>
                    <a:bodyPr lIns="90000" rIns="90000" anchor="t">
                      <a:noAutofit/>
                    </a:bodyPr>
                    <a:p>
                      <a:pPr algn="ctr">
                        <a:lnSpc>
                          <a:spcPct val="100000"/>
                        </a:lnSpc>
                        <a:buNone/>
                      </a:pPr>
                      <a:r>
                        <a:rPr b="0" lang="es-MX" sz="1800" spc="-1" strike="noStrike">
                          <a:latin typeface="Arial"/>
                        </a:rPr>
                        <a:t>Purpose</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s-MX" sz="1800" spc="-1" strike="noStrike">
                          <a:latin typeface="Arial"/>
                        </a:rPr>
                        <a:t>Debt Consolidations</a:t>
                      </a:r>
                      <a:endParaRPr b="0" lang="es-MX"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 descr=""/>
          <p:cNvPicPr/>
          <p:nvPr/>
        </p:nvPicPr>
        <p:blipFill>
          <a:blip r:embed="rId1"/>
          <a:stretch/>
        </p:blipFill>
        <p:spPr>
          <a:xfrm>
            <a:off x="3960" y="12240"/>
            <a:ext cx="10074240" cy="5663880"/>
          </a:xfrm>
          <a:prstGeom prst="rect">
            <a:avLst/>
          </a:prstGeom>
          <a:ln w="0">
            <a:noFill/>
          </a:ln>
        </p:spPr>
      </p:pic>
      <p:sp>
        <p:nvSpPr>
          <p:cNvPr id="190" name=""/>
          <p:cNvSpPr/>
          <p:nvPr/>
        </p:nvSpPr>
        <p:spPr>
          <a:xfrm>
            <a:off x="-36000" y="648000"/>
            <a:ext cx="9534600" cy="528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EXPLICACIÓN DE NIVEL PARA OBSERVACIONES AISLADAS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91" name="" descr=""/>
          <p:cNvPicPr/>
          <p:nvPr/>
        </p:nvPicPr>
        <p:blipFill>
          <a:blip r:embed="rId2"/>
          <a:stretch/>
        </p:blipFill>
        <p:spPr>
          <a:xfrm>
            <a:off x="32760" y="1050840"/>
            <a:ext cx="10045440" cy="46198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 descr=""/>
          <p:cNvPicPr/>
          <p:nvPr/>
        </p:nvPicPr>
        <p:blipFill>
          <a:blip r:embed="rId1"/>
          <a:stretch/>
        </p:blipFill>
        <p:spPr>
          <a:xfrm>
            <a:off x="37080" y="0"/>
            <a:ext cx="10074240" cy="5663880"/>
          </a:xfrm>
          <a:prstGeom prst="rect">
            <a:avLst/>
          </a:prstGeom>
          <a:ln w="0">
            <a:noFill/>
          </a:ln>
        </p:spPr>
      </p:pic>
      <p:sp>
        <p:nvSpPr>
          <p:cNvPr id="193" name=""/>
          <p:cNvSpPr/>
          <p:nvPr/>
        </p:nvSpPr>
        <p:spPr>
          <a:xfrm>
            <a:off x="3420000" y="648000"/>
            <a:ext cx="374148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CETERIS PARIBUS PROFILE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194" name="" descr=""/>
          <p:cNvPicPr/>
          <p:nvPr/>
        </p:nvPicPr>
        <p:blipFill>
          <a:blip r:embed="rId2"/>
          <a:srcRect l="0" t="0" r="0" b="8416"/>
          <a:stretch/>
        </p:blipFill>
        <p:spPr>
          <a:xfrm>
            <a:off x="0" y="1008000"/>
            <a:ext cx="5037480" cy="2265120"/>
          </a:xfrm>
          <a:prstGeom prst="rect">
            <a:avLst/>
          </a:prstGeom>
          <a:ln w="0">
            <a:noFill/>
          </a:ln>
        </p:spPr>
      </p:pic>
      <p:pic>
        <p:nvPicPr>
          <p:cNvPr id="195" name="" descr=""/>
          <p:cNvPicPr/>
          <p:nvPr/>
        </p:nvPicPr>
        <p:blipFill>
          <a:blip r:embed="rId3"/>
          <a:srcRect l="0" t="0" r="0" b="4622"/>
          <a:stretch/>
        </p:blipFill>
        <p:spPr>
          <a:xfrm>
            <a:off x="5040000" y="936000"/>
            <a:ext cx="5035320" cy="2359080"/>
          </a:xfrm>
          <a:prstGeom prst="rect">
            <a:avLst/>
          </a:prstGeom>
          <a:ln w="0">
            <a:noFill/>
          </a:ln>
        </p:spPr>
      </p:pic>
      <p:pic>
        <p:nvPicPr>
          <p:cNvPr id="196" name="" descr=""/>
          <p:cNvPicPr/>
          <p:nvPr/>
        </p:nvPicPr>
        <p:blipFill>
          <a:blip r:embed="rId4"/>
          <a:srcRect l="0" t="0" r="0" b="4055"/>
          <a:stretch/>
        </p:blipFill>
        <p:spPr>
          <a:xfrm>
            <a:off x="3960" y="3276000"/>
            <a:ext cx="5033520" cy="2373120"/>
          </a:xfrm>
          <a:prstGeom prst="rect">
            <a:avLst/>
          </a:prstGeom>
          <a:ln w="0">
            <a:noFill/>
          </a:ln>
        </p:spPr>
      </p:pic>
      <p:pic>
        <p:nvPicPr>
          <p:cNvPr id="197" name="" descr=""/>
          <p:cNvPicPr/>
          <p:nvPr/>
        </p:nvPicPr>
        <p:blipFill>
          <a:blip r:embed="rId5"/>
          <a:srcRect l="0" t="0" r="0" b="3488"/>
          <a:stretch/>
        </p:blipFill>
        <p:spPr>
          <a:xfrm>
            <a:off x="5040000" y="3261960"/>
            <a:ext cx="5071320" cy="23871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 descr=""/>
          <p:cNvPicPr/>
          <p:nvPr/>
        </p:nvPicPr>
        <p:blipFill>
          <a:blip r:embed="rId1"/>
          <a:stretch/>
        </p:blipFill>
        <p:spPr>
          <a:xfrm>
            <a:off x="0" y="12240"/>
            <a:ext cx="10074240" cy="5663880"/>
          </a:xfrm>
          <a:prstGeom prst="rect">
            <a:avLst/>
          </a:prstGeom>
          <a:ln w="0">
            <a:noFill/>
          </a:ln>
        </p:spPr>
      </p:pic>
      <p:sp>
        <p:nvSpPr>
          <p:cNvPr id="199" name=""/>
          <p:cNvSpPr/>
          <p:nvPr/>
        </p:nvSpPr>
        <p:spPr>
          <a:xfrm>
            <a:off x="360000" y="972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CONCLUSIONES</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Concluimos con un modelo de regresión logística que presenta: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Una exactitud de 84.51% en la clasificación para el conjunto de entrenamiento, clasificando el 83.6% de los casos en donde la variable respuesta adopta el valor de “Fully Paid” y un *99.9% de los casos en donde la variable adopta el valor de “Charged Off”.</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Una media estimada del 76.05% de aciertos o registros correctamente clasificados, esto mediante una simulación por bootstraping de mil muestras semejantes a la del conjunto de prueba.</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Dicho modelo se logró ajustar con el conjunto entero de entrenamiento, debido a que los resultados del EDA no se han concluido y se estima que con un profundo análisis multivariado podamos tener un modelo propuesto en el modelado 2 para poder compararlo con el ya ajustado (modelo 1.1) y volver a definir el mejor modelo.</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 descr=""/>
          <p:cNvPicPr/>
          <p:nvPr/>
        </p:nvPicPr>
        <p:blipFill>
          <a:blip r:embed="rId1"/>
          <a:stretch/>
        </p:blipFill>
        <p:spPr>
          <a:xfrm>
            <a:off x="0" y="12240"/>
            <a:ext cx="10074240" cy="5663880"/>
          </a:xfrm>
          <a:prstGeom prst="rect">
            <a:avLst/>
          </a:prstGeom>
          <a:ln w="0">
            <a:noFill/>
          </a:ln>
        </p:spPr>
      </p:pic>
      <p:sp>
        <p:nvSpPr>
          <p:cNvPr id="201" name=""/>
          <p:cNvSpPr/>
          <p:nvPr/>
        </p:nvSpPr>
        <p:spPr>
          <a:xfrm>
            <a:off x="360000" y="972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AREAS DE OPORTUNIDAD: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Se considera que:</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Un EDA más extenso, que incluya un análisis multivariado profundo, así como el empleo de tecnicas como </a:t>
            </a:r>
            <a:r>
              <a:rPr b="0" i="1" lang="es-MX" sz="1800" spc="-1" strike="noStrike">
                <a:solidFill>
                  <a:srgbClr val="000000"/>
                </a:solidFill>
                <a:latin typeface="Arial"/>
                <a:ea typeface="DejaVu Sans"/>
              </a:rPr>
              <a:t>oversampling</a:t>
            </a:r>
            <a:r>
              <a:rPr b="0" lang="es-MX" sz="1800" spc="-1" strike="noStrike">
                <a:solidFill>
                  <a:srgbClr val="000000"/>
                </a:solidFill>
                <a:latin typeface="Arial"/>
                <a:ea typeface="DejaVu Sans"/>
              </a:rPr>
              <a:t> para balancear la desbalanceada muestra a clasificar podrían aportar a un mejor ajuste.</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El estudio de interacciones entre variables, como un mejor ajuste de hiperparámetros podrían podrían ofrecer un modelo de clasificación con una mejor exactitud.</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 descr=""/>
          <p:cNvPicPr/>
          <p:nvPr/>
        </p:nvPicPr>
        <p:blipFill>
          <a:blip r:embed="rId1"/>
          <a:stretch/>
        </p:blipFill>
        <p:spPr>
          <a:xfrm>
            <a:off x="0" y="-23760"/>
            <a:ext cx="10074240" cy="5663880"/>
          </a:xfrm>
          <a:prstGeom prst="rect">
            <a:avLst/>
          </a:prstGeom>
          <a:ln w="0">
            <a:noFill/>
          </a:ln>
        </p:spPr>
      </p:pic>
      <p:sp>
        <p:nvSpPr>
          <p:cNvPr id="203" name=""/>
          <p:cNvSpPr/>
          <p:nvPr/>
        </p:nvSpPr>
        <p:spPr>
          <a:xfrm>
            <a:off x="360000" y="1008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Bibliografía</a:t>
            </a:r>
            <a:r>
              <a:rPr b="0" lang="es-MX" sz="1800" spc="-1" strike="noStrike">
                <a:solidFill>
                  <a:srgbClr val="000000"/>
                </a:solidFill>
                <a:latin typeface="Arial"/>
                <a:ea typeface="DejaVu Sans"/>
              </a:rPr>
              <a:t>:</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glmulti: An R Package for Easy Automated Model Selection with (Generalized) Linear Models. (2010). Journal of Statistical Software, 34(12). </a:t>
            </a:r>
            <a:r>
              <a:rPr b="0" lang="es-MX" sz="1800" spc="-1" strike="noStrike" u="sng">
                <a:solidFill>
                  <a:srgbClr val="0000ff"/>
                </a:solidFill>
                <a:uFillTx/>
                <a:latin typeface="Arial"/>
                <a:ea typeface="DejaVu Sans"/>
                <a:hlinkClick r:id="rId2"/>
              </a:rPr>
              <a:t>https://pdfs.semanticscholar.org/24f6/a684dd840e95df2875c23a8ca786dbfccae0.pdf</a:t>
            </a:r>
            <a:r>
              <a:rPr b="0" lang="es-MX" sz="1800" spc="-1" strike="noStrike">
                <a:solidFill>
                  <a:srgbClr val="000000"/>
                </a:solidFill>
                <a:latin typeface="Arial"/>
                <a:ea typeface="DejaVu Sans"/>
              </a:rPr>
              <a:t> </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Rodrigo, J. A. (s. f.). Validación de modelos predictivos (machine learning): Cross-validation, OneLeaveOut, Bootstraping. </a:t>
            </a:r>
            <a:r>
              <a:rPr b="0" lang="es-MX" sz="1800" spc="-1" strike="noStrike" u="sng">
                <a:solidFill>
                  <a:srgbClr val="0000ff"/>
                </a:solidFill>
                <a:uFillTx/>
                <a:latin typeface="Arial"/>
                <a:ea typeface="DejaVu Sans"/>
                <a:hlinkClick r:id="rId3"/>
              </a:rPr>
              <a:t>https://www.cienciadedatos.net/documentos/30_cross-validation_oneleaveout_bootstrap</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Link al repositorio del proyecto en github:</a:t>
            </a:r>
            <a:endParaRPr b="0" lang="es-MX" sz="1800" spc="-1" strike="noStrike">
              <a:latin typeface="Arial"/>
            </a:endParaRPr>
          </a:p>
          <a:p>
            <a:pPr>
              <a:lnSpc>
                <a:spcPct val="100000"/>
              </a:lnSpc>
              <a:buNone/>
            </a:pPr>
            <a:r>
              <a:rPr b="0" lang="es-MX" sz="1800" spc="-1" strike="noStrike" u="sng">
                <a:solidFill>
                  <a:srgbClr val="0000ff"/>
                </a:solidFill>
                <a:uFillTx/>
                <a:latin typeface="Arial"/>
                <a:ea typeface="DejaVu Sans"/>
                <a:hlinkClick r:id="rId4"/>
              </a:rPr>
              <a:t>https://github.com/alexisrangelcalvo/FP-LM-MAEA-UJED-1S</a:t>
            </a:r>
            <a:r>
              <a:rPr b="0" lang="es-MX" sz="1800" spc="-1" strike="noStrike">
                <a:solidFill>
                  <a:srgbClr val="000000"/>
                </a:solidFill>
                <a:latin typeface="Arial"/>
                <a:ea typeface="DejaVu Sans"/>
              </a:rPr>
              <a:t> </a:t>
            </a:r>
            <a:endParaRPr b="0" lang="es-MX" sz="1800" spc="-1" strike="noStrike">
              <a:latin typeface="Arial"/>
            </a:endParaRPr>
          </a:p>
          <a:p>
            <a:pPr>
              <a:lnSpc>
                <a:spcPct val="100000"/>
              </a:lnSpc>
              <a:buNone/>
            </a:pPr>
            <a:endParaRPr b="0" lang="es-MX" sz="1800" spc="-1" strike="noStrike">
              <a:latin typeface="Arial"/>
            </a:endParaRPr>
          </a:p>
        </p:txBody>
      </p:sp>
      <p:sp>
        <p:nvSpPr>
          <p:cNvPr id="204"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 descr=""/>
          <p:cNvPicPr/>
          <p:nvPr/>
        </p:nvPicPr>
        <p:blipFill>
          <a:blip r:embed="rId1"/>
          <a:stretch/>
        </p:blipFill>
        <p:spPr>
          <a:xfrm>
            <a:off x="0" y="0"/>
            <a:ext cx="10074240" cy="5663880"/>
          </a:xfrm>
          <a:prstGeom prst="rect">
            <a:avLst/>
          </a:prstGeom>
          <a:ln w="0">
            <a:noFill/>
          </a:ln>
        </p:spPr>
      </p:pic>
      <p:sp>
        <p:nvSpPr>
          <p:cNvPr id="93" name=""/>
          <p:cNvSpPr/>
          <p:nvPr/>
        </p:nvSpPr>
        <p:spPr>
          <a:xfrm>
            <a:off x="36000" y="1080000"/>
            <a:ext cx="9534240" cy="3412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DIAGRAMA </a:t>
            </a: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pic>
        <p:nvPicPr>
          <p:cNvPr id="94" name="" descr=""/>
          <p:cNvPicPr/>
          <p:nvPr/>
        </p:nvPicPr>
        <p:blipFill>
          <a:blip r:embed="rId2"/>
          <a:stretch/>
        </p:blipFill>
        <p:spPr>
          <a:xfrm>
            <a:off x="2340000" y="720000"/>
            <a:ext cx="7377840" cy="45774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 descr=""/>
          <p:cNvPicPr/>
          <p:nvPr/>
        </p:nvPicPr>
        <p:blipFill>
          <a:blip r:embed="rId1"/>
          <a:stretch/>
        </p:blipFill>
        <p:spPr>
          <a:xfrm>
            <a:off x="5400" y="5760"/>
            <a:ext cx="10074240" cy="5663880"/>
          </a:xfrm>
          <a:prstGeom prst="rect">
            <a:avLst/>
          </a:prstGeom>
          <a:ln w="0">
            <a:noFill/>
          </a:ln>
        </p:spPr>
      </p:pic>
      <p:sp>
        <p:nvSpPr>
          <p:cNvPr id="96" name=""/>
          <p:cNvSpPr/>
          <p:nvPr/>
        </p:nvSpPr>
        <p:spPr>
          <a:xfrm>
            <a:off x="252000" y="1116000"/>
            <a:ext cx="9534240" cy="3412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JUSTIFICACIÓN DEL PROCESO:</a:t>
            </a: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Una vez terminado el Análisis exploratorio, que tuvo la finalidad estudiar la distribución de cada variable así como la detección de relaciones relevantes entre las mismas y encontrar la lógica del fenómeno estudiado, se concluye que del conjunto de prueba se podría obtener un subconjunto. A dicho subconjunto se le aplicarían filtros y limites por variable en donde se hayan detectado patrones del fenómeno y/o valores extremos que puedan perjudicar la generalización de la regresión. Los anterior con el objetivo de poder ajustar más de un modelo que pretenda clasificar de la mejor forma las observaciones nuevas y nunca vistas.</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360" y="0"/>
            <a:ext cx="10074240" cy="5663880"/>
          </a:xfrm>
          <a:prstGeom prst="rect">
            <a:avLst/>
          </a:prstGeom>
          <a:ln w="0">
            <a:noFill/>
          </a:ln>
        </p:spPr>
      </p:pic>
      <p:sp>
        <p:nvSpPr>
          <p:cNvPr id="98" name=""/>
          <p:cNvSpPr/>
          <p:nvPr/>
        </p:nvSpPr>
        <p:spPr>
          <a:xfrm>
            <a:off x="252000" y="648000"/>
            <a:ext cx="9534240" cy="3412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r>
              <a:rPr b="1" lang="es-MX" sz="1800" spc="-1" strike="noStrike">
                <a:solidFill>
                  <a:srgbClr val="000000"/>
                </a:solidFill>
                <a:latin typeface="Arial"/>
                <a:ea typeface="DejaVu Sans"/>
              </a:rPr>
              <a:t>JUSTIFICACIÓN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Para cada subconjunto se decidió ajustar dos modelos los cuales en una primera se compararon, mediante validación cruzada por k pliegues y bootstrapping, entre si para preseleccionar el mejor modelo de cada subconjunto. Posteriormente la selección final del modelo que se empleará para las predicciones sobre el conjunto de prueba se hizo con base en la exactitud de la clasificación por matriz de confusión de cada uno de los modelos preseleccionados con anterioridad. De esta forma habremos podido ajustar el mejor modelo que generalice el caso de estudio.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información más a detalle de la justificación del proceso y el ajuste de dos modelos distintos con conjuntos de entrenamiento de diferente tamaño, por favor revisar el Análisis exploratorio realizado, publicaod en formado rmarkdown en rpubs: </a:t>
            </a:r>
            <a:r>
              <a:rPr b="0" i="1" lang="es-MX" sz="1400" spc="-1" strike="noStrike" u="sng">
                <a:solidFill>
                  <a:srgbClr val="0000ff"/>
                </a:solidFill>
                <a:uFillTx/>
                <a:latin typeface="Arial"/>
                <a:ea typeface="DejaVu Sans"/>
                <a:hlinkClick r:id="rId2"/>
              </a:rPr>
              <a:t>https://rpubs.com/alexisrangel/EDA_pf_ml</a:t>
            </a:r>
            <a:r>
              <a:rPr b="0" i="1" lang="es-MX" sz="1400" spc="-1" strike="noStrike">
                <a:solidFill>
                  <a:srgbClr val="000000"/>
                </a:solidFill>
                <a:latin typeface="Arial"/>
                <a:ea typeface="DejaVu Sans"/>
              </a:rPr>
              <a:t>  </a:t>
            </a:r>
            <a:endParaRPr b="0" lang="es-MX" sz="14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1"/>
          <a:stretch/>
        </p:blipFill>
        <p:spPr>
          <a:xfrm>
            <a:off x="720" y="12240"/>
            <a:ext cx="10074240" cy="5663880"/>
          </a:xfrm>
          <a:prstGeom prst="rect">
            <a:avLst/>
          </a:prstGeom>
          <a:ln w="0">
            <a:noFill/>
          </a:ln>
        </p:spPr>
      </p:pic>
      <p:sp>
        <p:nvSpPr>
          <p:cNvPr id="100" name=""/>
          <p:cNvSpPr/>
          <p:nvPr/>
        </p:nvSpPr>
        <p:spPr>
          <a:xfrm>
            <a:off x="360000" y="900000"/>
            <a:ext cx="9534600" cy="4436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1. Análisis Exploratorio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2. Modelados con dos conjuntos de entrenamiento diferentes (muestras)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Muestra entera y muestra reducida a criterio, una vez efectuado el EDA.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Para cada modelado se generan dos modelos.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En el modelado se emplean las siguientes técnicas: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a. Selección de variables: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Por criterio de Akaike information criterion (AIC) y observación del Mean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squared prediction error (MSPR). </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b. Validación cruzada:</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Validación cruzada por k-pliegues.</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Bootstraping</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c. Performance del modelo:</a:t>
            </a:r>
            <a:endParaRPr b="0" lang="es-MX" sz="1800" spc="-1" strike="noStrike">
              <a:latin typeface="Arial"/>
            </a:endParaRPr>
          </a:p>
          <a:p>
            <a:pPr>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Matriz de confusión, ROC y ODDS Ratios.</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0" y="12240"/>
            <a:ext cx="10074240" cy="5663880"/>
          </a:xfrm>
          <a:prstGeom prst="rect">
            <a:avLst/>
          </a:prstGeom>
          <a:ln w="0">
            <a:noFill/>
          </a:ln>
        </p:spPr>
      </p:pic>
      <p:sp>
        <p:nvSpPr>
          <p:cNvPr id="102" name=""/>
          <p:cNvSpPr/>
          <p:nvPr/>
        </p:nvSpPr>
        <p:spPr>
          <a:xfrm>
            <a:off x="360000" y="900000"/>
            <a:ext cx="9534600" cy="1876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PUNTOS DEL PROCESO:</a:t>
            </a: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3. Selección del modelo.</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a:t>
            </a:r>
            <a:r>
              <a:rPr b="0" lang="es-MX" sz="1800" spc="-1" strike="noStrike">
                <a:solidFill>
                  <a:srgbClr val="000000"/>
                </a:solidFill>
                <a:latin typeface="Arial"/>
                <a:ea typeface="DejaVu Sans"/>
              </a:rPr>
              <a:t>- A criterio con base en la exactitud por matriz de confusión.</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4. Modelo aplicado al conjunto de datos ‘Test’</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5. Exploratory Model Analysis (EMA).</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Cada uno de los procesos del ajuste del modelo de regresión logística se encuentra en archivos rmarkdown y se pueden consultar a detalle en el repositorio del proyecto, del cual se cuenta con un link en anexos.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0" y="0"/>
            <a:ext cx="10074240" cy="5663880"/>
          </a:xfrm>
          <a:prstGeom prst="rect">
            <a:avLst/>
          </a:prstGeom>
          <a:ln w="0">
            <a:noFill/>
          </a:ln>
        </p:spPr>
      </p:pic>
      <p:sp>
        <p:nvSpPr>
          <p:cNvPr id="104"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MX" sz="1800" spc="-1" strike="noStrike">
                <a:solidFill>
                  <a:srgbClr val="000000"/>
                </a:solidFill>
                <a:latin typeface="Arial"/>
                <a:ea typeface="DejaVu Sans"/>
              </a:rPr>
              <a:t>ANÁLISIS EXPLORATORIO</a:t>
            </a:r>
            <a:endParaRPr b="0" lang="es-MX" sz="1800" spc="-1" strike="noStrike">
              <a:latin typeface="Arial"/>
            </a:endParaRPr>
          </a:p>
          <a:p>
            <a:pPr>
              <a:lnSpc>
                <a:spcPct val="100000"/>
              </a:lnSpc>
              <a:buNone/>
            </a:pPr>
            <a:endParaRPr b="0" lang="es-MX" sz="1800" spc="-1" strike="noStrike">
              <a:latin typeface="Arial"/>
            </a:endParaRPr>
          </a:p>
        </p:txBody>
      </p:sp>
      <p:sp>
        <p:nvSpPr>
          <p:cNvPr id="105" name=""/>
          <p:cNvSpPr/>
          <p:nvPr/>
        </p:nvSpPr>
        <p:spPr>
          <a:xfrm>
            <a:off x="360000" y="1008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En este apartado se persiguió estudiar la relación univariada y bivariada del conjunto de entrenamiento, con la finalidad de dar un primer acercamiento al modelo y para comprender la lógica del fenómeno estudiado.</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Algunos de los principales hallazgos fueron: </a:t>
            </a:r>
            <a:endParaRPr b="0" lang="es-MX" sz="1800" spc="-1" strike="noStrike">
              <a:latin typeface="Arial"/>
            </a:endParaRPr>
          </a:p>
          <a:p>
            <a:pPr algn="just">
              <a:lnSpc>
                <a:spcPct val="100000"/>
              </a:lnSpc>
              <a:buNone/>
            </a:pP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Un conjunto de entrenamiento desbalanceado para la variable de respuesta (la mayoría de las observaciones tenían la variable de respuesta ‘Fully Paid’.</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Variables altamente correlacionadas.</a:t>
            </a:r>
            <a:endParaRPr b="0" lang="es-MX" sz="1800" spc="-1" strike="noStrike">
              <a:latin typeface="Arial"/>
            </a:endParaRPr>
          </a:p>
          <a:p>
            <a:pPr algn="just">
              <a:lnSpc>
                <a:spcPct val="100000"/>
              </a:lnSpc>
              <a:buNone/>
            </a:pPr>
            <a:r>
              <a:rPr b="0" lang="es-MX" sz="1800" spc="-1" strike="noStrike">
                <a:solidFill>
                  <a:srgbClr val="000000"/>
                </a:solidFill>
                <a:latin typeface="Arial"/>
                <a:ea typeface="DejaVu Sans"/>
              </a:rPr>
              <a:t>- Patrones de cumplimiento en algunas variables. Con este resultado se elaboró una clasificación manual a aplicar posterior a la predicción del modelo.</a:t>
            </a: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r>
              <a:rPr b="0" i="1" lang="es-MX" sz="1400" spc="-1" strike="noStrike">
                <a:solidFill>
                  <a:srgbClr val="000000"/>
                </a:solidFill>
                <a:latin typeface="Arial"/>
                <a:ea typeface="DejaVu Sans"/>
              </a:rPr>
              <a:t>Para más información en tanto al Análisis exploratorio realizado, por favor consulta el rmarkdown publicado en rpubs: </a:t>
            </a:r>
            <a:r>
              <a:rPr b="0" i="1" lang="es-MX" sz="1400" spc="-1" strike="noStrike" u="sng">
                <a:solidFill>
                  <a:srgbClr val="0000ff"/>
                </a:solidFill>
                <a:uFillTx/>
                <a:latin typeface="Arial"/>
                <a:ea typeface="DejaVu Sans"/>
                <a:hlinkClick r:id="rId2"/>
              </a:rPr>
              <a:t>https://rpubs.com/alexisrangel/EDA_pf_ml</a:t>
            </a:r>
            <a:r>
              <a:rPr b="0" i="1" lang="es-MX" sz="1400" spc="-1" strike="noStrike">
                <a:solidFill>
                  <a:srgbClr val="000000"/>
                </a:solidFill>
                <a:latin typeface="Arial"/>
                <a:ea typeface="DejaVu Sans"/>
              </a:rPr>
              <a:t>  </a:t>
            </a:r>
            <a:endParaRPr b="0" lang="es-MX" sz="1400" spc="-1" strike="noStrike">
              <a:latin typeface="Arial"/>
            </a:endParaRPr>
          </a:p>
        </p:txBody>
      </p:sp>
      <p:sp>
        <p:nvSpPr>
          <p:cNvPr id="106"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
        <p:nvSpPr>
          <p:cNvPr id="107" name=""/>
          <p:cNvSpPr/>
          <p:nvPr/>
        </p:nvSpPr>
        <p:spPr>
          <a:xfrm>
            <a:off x="360000" y="1080000"/>
            <a:ext cx="953460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gn="just">
              <a:lnSpc>
                <a:spcPct val="100000"/>
              </a:lnSpc>
              <a:buNone/>
            </a:pPr>
            <a:endParaRPr b="0" lang="es-MX" sz="1800" spc="-1" strike="noStrike">
              <a:latin typeface="Arial"/>
            </a:endParaRPr>
          </a:p>
          <a:p>
            <a:pPr>
              <a:lnSpc>
                <a:spcPct val="100000"/>
              </a:lnSpc>
              <a:buNone/>
            </a:pPr>
            <a:endParaRPr b="0" lang="es-MX" sz="1800" spc="-1" strike="noStrike">
              <a:latin typeface="Arial"/>
            </a:endParaRPr>
          </a:p>
          <a:p>
            <a:pPr>
              <a:lnSpc>
                <a:spcPct val="100000"/>
              </a:lnSpc>
              <a:buNone/>
            </a:pPr>
            <a:endParaRPr b="0" lang="es-MX"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968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2023-05-01T17:49:57Z</dcterms:created>
  <dc:creator/>
  <dc:description/>
  <dc:language>es-MX</dc:language>
  <cp:lastModifiedBy/>
  <dcterms:modified xsi:type="dcterms:W3CDTF">2023-05-07T09:34:51Z</dcterms:modified>
  <cp:revision>124</cp:revision>
  <dc:subject/>
  <dc:title/>
</cp:coreProperties>
</file>

<file path=docProps/custom.xml><?xml version="1.0" encoding="utf-8"?>
<Properties xmlns="http://schemas.openxmlformats.org/officeDocument/2006/custom-properties" xmlns:vt="http://schemas.openxmlformats.org/officeDocument/2006/docPropsVTypes"/>
</file>